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47" r:id="rId2"/>
  </p:sldMasterIdLst>
  <p:notesMasterIdLst>
    <p:notesMasterId r:id="rId32"/>
  </p:notesMasterIdLst>
  <p:sldIdLst>
    <p:sldId id="256" r:id="rId3"/>
    <p:sldId id="346" r:id="rId4"/>
    <p:sldId id="276" r:id="rId5"/>
    <p:sldId id="277" r:id="rId6"/>
    <p:sldId id="279" r:id="rId7"/>
    <p:sldId id="324" r:id="rId8"/>
    <p:sldId id="351" r:id="rId9"/>
    <p:sldId id="352" r:id="rId10"/>
    <p:sldId id="280" r:id="rId11"/>
    <p:sldId id="323" r:id="rId12"/>
    <p:sldId id="349" r:id="rId13"/>
    <p:sldId id="307" r:id="rId14"/>
    <p:sldId id="333" r:id="rId15"/>
    <p:sldId id="284" r:id="rId16"/>
    <p:sldId id="318" r:id="rId17"/>
    <p:sldId id="309" r:id="rId18"/>
    <p:sldId id="357" r:id="rId19"/>
    <p:sldId id="288" r:id="rId20"/>
    <p:sldId id="289" r:id="rId21"/>
    <p:sldId id="340" r:id="rId22"/>
    <p:sldId id="350" r:id="rId23"/>
    <p:sldId id="313" r:id="rId24"/>
    <p:sldId id="330" r:id="rId25"/>
    <p:sldId id="326" r:id="rId26"/>
    <p:sldId id="354" r:id="rId27"/>
    <p:sldId id="355" r:id="rId28"/>
    <p:sldId id="356" r:id="rId29"/>
    <p:sldId id="358" r:id="rId30"/>
    <p:sldId id="274" r:id="rId3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Baracchi" initials="LB"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7A1F"/>
    <a:srgbClr val="ECF7E5"/>
    <a:srgbClr val="F9FBB7"/>
    <a:srgbClr val="FAFCB6"/>
    <a:srgbClr val="F6B87A"/>
    <a:srgbClr val="BFBFF3"/>
    <a:srgbClr val="F3AE31"/>
    <a:srgbClr val="D6EA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59" autoAdjust="0"/>
    <p:restoredTop sz="86550" autoAdjust="0"/>
  </p:normalViewPr>
  <p:slideViewPr>
    <p:cSldViewPr snapToGrid="0">
      <p:cViewPr varScale="1">
        <p:scale>
          <a:sx n="75" d="100"/>
          <a:sy n="75" d="100"/>
        </p:scale>
        <p:origin x="1598" y="4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explosion val="25"/>
          <c:dLbls>
            <c:dLbl>
              <c:idx val="2"/>
              <c:layout>
                <c:manualLayout>
                  <c:x val="0.12728378817829916"/>
                  <c:y val="0.1538261343431342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84F7-4257-83AD-122DA727F242}"/>
                </c:ext>
              </c:extLst>
            </c:dLbl>
            <c:dLbl>
              <c:idx val="4"/>
              <c:layout>
                <c:manualLayout>
                  <c:x val="2.1744035973333115E-4"/>
                  <c:y val="0.335222851204004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84F7-4257-83AD-122DA727F242}"/>
                </c:ext>
              </c:extLst>
            </c:dLbl>
            <c:spPr>
              <a:noFill/>
              <a:ln>
                <a:noFill/>
              </a:ln>
              <a:effectLst/>
            </c:spPr>
            <c:txPr>
              <a:bodyPr/>
              <a:lstStyle/>
              <a:p>
                <a:pPr>
                  <a:defRPr sz="14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Sheet3!$I$5:$I$10</c:f>
              <c:strCache>
                <c:ptCount val="6"/>
                <c:pt idx="0">
                  <c:v>Africa</c:v>
                </c:pt>
                <c:pt idx="1">
                  <c:v>Asia</c:v>
                </c:pt>
                <c:pt idx="2">
                  <c:v>Australia &amp; Oceania</c:v>
                </c:pt>
                <c:pt idx="3">
                  <c:v>Europe</c:v>
                </c:pt>
                <c:pt idx="4">
                  <c:v>South America </c:v>
                </c:pt>
                <c:pt idx="5">
                  <c:v>North America </c:v>
                </c:pt>
              </c:strCache>
            </c:strRef>
          </c:cat>
          <c:val>
            <c:numRef>
              <c:f>Sheet3!$J$5:$J$10</c:f>
              <c:numCache>
                <c:formatCode>General</c:formatCode>
                <c:ptCount val="6"/>
                <c:pt idx="0">
                  <c:v>9</c:v>
                </c:pt>
                <c:pt idx="1">
                  <c:v>37</c:v>
                </c:pt>
                <c:pt idx="2">
                  <c:v>20</c:v>
                </c:pt>
                <c:pt idx="3">
                  <c:v>390</c:v>
                </c:pt>
                <c:pt idx="4">
                  <c:v>10</c:v>
                </c:pt>
                <c:pt idx="5">
                  <c:v>115</c:v>
                </c:pt>
              </c:numCache>
            </c:numRef>
          </c:val>
          <c:extLst>
            <c:ext xmlns:c16="http://schemas.microsoft.com/office/drawing/2014/chart" uri="{C3380CC4-5D6E-409C-BE32-E72D297353CC}">
              <c16:uniqueId val="{00000001-84F7-4257-83AD-122DA727F242}"/>
            </c:ext>
          </c:extLst>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0.05078</cdr:x>
      <cdr:y>0.41345</cdr:y>
    </cdr:from>
    <cdr:to>
      <cdr:x>0.16754</cdr:x>
      <cdr:y>0.47242</cdr:y>
    </cdr:to>
    <cdr:cxnSp macro="">
      <cdr:nvCxnSpPr>
        <cdr:cNvPr id="3" name="Straight Connector 2">
          <a:extLst xmlns:a="http://schemas.openxmlformats.org/drawingml/2006/main">
            <a:ext uri="{FF2B5EF4-FFF2-40B4-BE49-F238E27FC236}">
              <a16:creationId xmlns:a16="http://schemas.microsoft.com/office/drawing/2014/main" id="{CBE2A254-7566-46D6-BAFF-27E471D39C48}"/>
            </a:ext>
          </a:extLst>
        </cdr:cNvPr>
        <cdr:cNvCxnSpPr/>
      </cdr:nvCxnSpPr>
      <cdr:spPr>
        <a:xfrm xmlns:a="http://schemas.openxmlformats.org/drawingml/2006/main" flipV="1">
          <a:off x="210188" y="964309"/>
          <a:ext cx="483258" cy="137547"/>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5BED33B5-B628-4D84-B154-40C0BE4AA01D}" type="datetimeFigureOut">
              <a:rPr lang="en-GB" smtClean="0"/>
              <a:pPr/>
              <a:t>15/06/2017</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1EF521B-0218-40EE-A3CA-41BC5DD2D358}" type="slidenum">
              <a:rPr lang="en-GB" smtClean="0"/>
              <a:pPr/>
              <a:t>‹#›</a:t>
            </a:fld>
            <a:endParaRPr lang="en-GB"/>
          </a:p>
        </p:txBody>
      </p:sp>
    </p:spTree>
    <p:extLst>
      <p:ext uri="{BB962C8B-B14F-4D97-AF65-F5344CB8AC3E}">
        <p14:creationId xmlns:p14="http://schemas.microsoft.com/office/powerpoint/2010/main" val="2991709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iso.org/"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www.codata.org/" TargetMode="External"/><Relationship Id="rId4" Type="http://schemas.openxmlformats.org/officeDocument/2006/relationships/hyperlink" Target="https://www.icsu-wds.org/"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1EF521B-0218-40EE-A3CA-41BC5DD2D358}" type="slidenum">
              <a:rPr lang="en-GB" smtClean="0"/>
              <a:pPr/>
              <a:t>1</a:t>
            </a:fld>
            <a:endParaRPr lang="en-GB"/>
          </a:p>
        </p:txBody>
      </p:sp>
    </p:spTree>
    <p:extLst>
      <p:ext uri="{BB962C8B-B14F-4D97-AF65-F5344CB8AC3E}">
        <p14:creationId xmlns:p14="http://schemas.microsoft.com/office/powerpoint/2010/main" val="1474685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Domain specific: Agriculture, Bio, Fisheries, Food-related (wheat, rice..), Chemistry, Health, Marine, Weather, Climate and also Geospatial that Marco will talk about later on</a:t>
            </a:r>
          </a:p>
          <a:p>
            <a:r>
              <a:rPr lang="en-US" dirty="0"/>
              <a:t>There are other groups focusing on Community needs such as training and education and skills development in different areas, Ethics and Social Aspects etc. </a:t>
            </a:r>
          </a:p>
        </p:txBody>
      </p:sp>
      <p:sp>
        <p:nvSpPr>
          <p:cNvPr id="4" name="Slide Number Placeholder 3"/>
          <p:cNvSpPr>
            <a:spLocks noGrp="1"/>
          </p:cNvSpPr>
          <p:nvPr>
            <p:ph type="sldNum" sz="quarter" idx="10"/>
          </p:nvPr>
        </p:nvSpPr>
        <p:spPr/>
        <p:txBody>
          <a:bodyPr/>
          <a:lstStyle/>
          <a:p>
            <a:fld id="{B1EF521B-0218-40EE-A3CA-41BC5DD2D358}" type="slidenum">
              <a:rPr lang="en-GB" smtClean="0"/>
              <a:pPr/>
              <a:t>11</a:t>
            </a:fld>
            <a:endParaRPr lang="en-GB"/>
          </a:p>
        </p:txBody>
      </p:sp>
    </p:spTree>
    <p:extLst>
      <p:ext uri="{BB962C8B-B14F-4D97-AF65-F5344CB8AC3E}">
        <p14:creationId xmlns:p14="http://schemas.microsoft.com/office/powerpoint/2010/main" val="265349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hlinkClick r:id="rId3"/>
            </a:endParaRPr>
          </a:p>
          <a:p>
            <a:r>
              <a:rPr lang="en-US" sz="1050" b="0" kern="1200" dirty="0">
                <a:solidFill>
                  <a:schemeClr val="tx1"/>
                </a:solidFill>
                <a:effectLst/>
                <a:latin typeface="+mn-lt"/>
                <a:ea typeface="+mn-ea"/>
                <a:cs typeface="+mn-cs"/>
                <a:hlinkClick r:id="rId3"/>
              </a:rPr>
              <a:t>National Information Standards </a:t>
            </a:r>
            <a:r>
              <a:rPr lang="en-US" sz="1050" b="0" kern="1200" dirty="0" err="1">
                <a:solidFill>
                  <a:schemeClr val="tx1"/>
                </a:solidFill>
                <a:effectLst/>
                <a:latin typeface="+mn-lt"/>
                <a:ea typeface="+mn-ea"/>
                <a:cs typeface="+mn-cs"/>
                <a:hlinkClick r:id="rId3"/>
              </a:rPr>
              <a:t>organisation</a:t>
            </a:r>
            <a:r>
              <a:rPr lang="en-US" sz="1050" b="0" kern="1200" dirty="0">
                <a:solidFill>
                  <a:schemeClr val="tx1"/>
                </a:solidFill>
                <a:effectLst/>
                <a:latin typeface="+mn-lt"/>
                <a:ea typeface="+mn-ea"/>
                <a:cs typeface="+mn-cs"/>
                <a:hlinkClick r:id="rId3"/>
              </a:rPr>
              <a:t>: Home</a:t>
            </a:r>
            <a:endParaRPr lang="en-US" sz="105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hlinkClick r:id="rId4"/>
              </a:rPr>
              <a:t>ICSU WDS — World Data System: Trusted Data Services for Global Science</a:t>
            </a:r>
            <a:r>
              <a:rPr lang="en-US" sz="1200" b="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ICSU: International Council for Science’s </a:t>
            </a:r>
          </a:p>
          <a:p>
            <a:r>
              <a:rPr lang="en-US" sz="1200" b="0" kern="1200" dirty="0">
                <a:solidFill>
                  <a:schemeClr val="tx1"/>
                </a:solidFill>
                <a:effectLst/>
                <a:latin typeface="+mn-lt"/>
                <a:ea typeface="+mn-ea"/>
                <a:cs typeface="+mn-cs"/>
                <a:hlinkClick r:id="rId5"/>
              </a:rPr>
              <a:t>CODATA, The Committee on Data for Science and Technology</a:t>
            </a:r>
            <a:endParaRPr lang="en-US" sz="1050" b="0" kern="1200" dirty="0">
              <a:solidFill>
                <a:schemeClr val="tx1"/>
              </a:solidFill>
              <a:effectLst/>
              <a:latin typeface="+mn-lt"/>
              <a:ea typeface="+mn-ea"/>
              <a:cs typeface="+mn-cs"/>
            </a:endParaRPr>
          </a:p>
          <a:p>
            <a:r>
              <a:rPr lang="en-US" sz="1050" b="1" dirty="0"/>
              <a:t>Biodiversity Information Standards (TDWG)</a:t>
            </a:r>
            <a:r>
              <a:rPr lang="en-US" sz="1050" dirty="0"/>
              <a:t>, also known as the Taxonomic Databases Working Group</a:t>
            </a:r>
          </a:p>
        </p:txBody>
      </p:sp>
      <p:sp>
        <p:nvSpPr>
          <p:cNvPr id="4" name="Slide Number Placeholder 3"/>
          <p:cNvSpPr>
            <a:spLocks noGrp="1"/>
          </p:cNvSpPr>
          <p:nvPr>
            <p:ph type="sldNum" sz="quarter" idx="10"/>
          </p:nvPr>
        </p:nvSpPr>
        <p:spPr/>
        <p:txBody>
          <a:bodyPr/>
          <a:lstStyle/>
          <a:p>
            <a:fld id="{B1EF521B-0218-40EE-A3CA-41BC5DD2D358}" type="slidenum">
              <a:rPr lang="en-GB" smtClean="0"/>
              <a:pPr/>
              <a:t>12</a:t>
            </a:fld>
            <a:endParaRPr lang="en-GB"/>
          </a:p>
        </p:txBody>
      </p:sp>
    </p:spTree>
    <p:extLst>
      <p:ext uri="{BB962C8B-B14F-4D97-AF65-F5344CB8AC3E}">
        <p14:creationId xmlns:p14="http://schemas.microsoft.com/office/powerpoint/2010/main" val="4443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outputs: ranging from best practices, specifications and policies to data models, APIs and snippets of code/ prototype implementations</a:t>
            </a:r>
          </a:p>
          <a:p>
            <a:r>
              <a:rPr lang="en-US" dirty="0"/>
              <a:t>WGs: up to 18 months have to deliver outputs; IGs do not have to produce outputs</a:t>
            </a:r>
          </a:p>
        </p:txBody>
      </p:sp>
      <p:sp>
        <p:nvSpPr>
          <p:cNvPr id="4" name="Slide Number Placeholder 3"/>
          <p:cNvSpPr>
            <a:spLocks noGrp="1"/>
          </p:cNvSpPr>
          <p:nvPr>
            <p:ph type="sldNum" sz="quarter" idx="10"/>
          </p:nvPr>
        </p:nvSpPr>
        <p:spPr/>
        <p:txBody>
          <a:bodyPr/>
          <a:lstStyle/>
          <a:p>
            <a:fld id="{B1EF521B-0218-40EE-A3CA-41BC5DD2D358}" type="slidenum">
              <a:rPr lang="en-GB" smtClean="0"/>
              <a:pPr/>
              <a:t>15</a:t>
            </a:fld>
            <a:endParaRPr lang="en-GB"/>
          </a:p>
        </p:txBody>
      </p:sp>
    </p:spTree>
    <p:extLst>
      <p:ext uri="{BB962C8B-B14F-4D97-AF65-F5344CB8AC3E}">
        <p14:creationId xmlns:p14="http://schemas.microsoft.com/office/powerpoint/2010/main" val="3096299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4" name="Slide Number Placeholder 3"/>
          <p:cNvSpPr>
            <a:spLocks noGrp="1"/>
          </p:cNvSpPr>
          <p:nvPr>
            <p:ph type="sldNum" sz="quarter" idx="5"/>
          </p:nvPr>
        </p:nvSpPr>
        <p:spPr/>
        <p:txBody>
          <a:bodyPr/>
          <a:lstStyle/>
          <a:p>
            <a:pPr>
              <a:defRPr/>
            </a:pPr>
            <a:fld id="{DB6123CA-27B2-4AC6-937C-E57BDDF98806}" type="slidenum">
              <a:rPr lang="it-IT" smtClean="0">
                <a:solidFill>
                  <a:prstClr val="black"/>
                </a:solidFill>
              </a:rPr>
              <a:pPr>
                <a:defRPr/>
              </a:pPr>
              <a:t>23</a:t>
            </a:fld>
            <a:endParaRPr lang="it-IT">
              <a:solidFill>
                <a:prstClr val="black"/>
              </a:solidFill>
            </a:endParaRPr>
          </a:p>
        </p:txBody>
      </p:sp>
    </p:spTree>
    <p:extLst>
      <p:ext uri="{BB962C8B-B14F-4D97-AF65-F5344CB8AC3E}">
        <p14:creationId xmlns:p14="http://schemas.microsoft.com/office/powerpoint/2010/main" val="275435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Expand your network and meet new data science professionals, working in multiple disciplines, including but not limited to academia, library sciences, earth science, astronomy and meteorology</a:t>
            </a:r>
          </a:p>
          <a:p>
            <a:pPr eaLnBrk="1" hangingPunct="1"/>
            <a:endParaRPr lang="en-GB" altLang="en-US"/>
          </a:p>
        </p:txBody>
      </p:sp>
      <p:sp>
        <p:nvSpPr>
          <p:cNvPr id="4" name="Slide Number Placeholder 3"/>
          <p:cNvSpPr>
            <a:spLocks noGrp="1"/>
          </p:cNvSpPr>
          <p:nvPr>
            <p:ph type="sldNum" sz="quarter" idx="5"/>
          </p:nvPr>
        </p:nvSpPr>
        <p:spPr/>
        <p:txBody>
          <a:bodyPr/>
          <a:lstStyle/>
          <a:p>
            <a:pPr>
              <a:defRPr/>
            </a:pPr>
            <a:fld id="{86DC9B73-7491-4E6C-8AC1-04619B1F6B84}" type="slidenum">
              <a:rPr lang="it-IT" smtClean="0"/>
              <a:pPr>
                <a:defRPr/>
              </a:pPr>
              <a:t>24</a:t>
            </a:fld>
            <a:endParaRPr lang="it-IT"/>
          </a:p>
        </p:txBody>
      </p:sp>
    </p:spTree>
    <p:extLst>
      <p:ext uri="{BB962C8B-B14F-4D97-AF65-F5344CB8AC3E}">
        <p14:creationId xmlns:p14="http://schemas.microsoft.com/office/powerpoint/2010/main" val="3367338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p:cNvSpPr>
            <a:spLocks noGrp="1"/>
          </p:cNvSpPr>
          <p:nvPr>
            <p:ph type="sldNum" sz="quarter" idx="5"/>
          </p:nvPr>
        </p:nvSpPr>
        <p:spPr/>
        <p:txBody>
          <a:bodyPr/>
          <a:lstStyle/>
          <a:p>
            <a:pPr>
              <a:defRPr/>
            </a:pPr>
            <a:fld id="{DB6123CA-27B2-4AC6-937C-E57BDDF98806}" type="slidenum">
              <a:rPr lang="it-IT" smtClean="0">
                <a:solidFill>
                  <a:prstClr val="black"/>
                </a:solidFill>
              </a:rPr>
              <a:pPr>
                <a:defRPr/>
              </a:pPr>
              <a:t>27</a:t>
            </a:fld>
            <a:endParaRPr lang="it-IT">
              <a:solidFill>
                <a:prstClr val="black"/>
              </a:solidFill>
            </a:endParaRPr>
          </a:p>
        </p:txBody>
      </p:sp>
    </p:spTree>
    <p:extLst>
      <p:ext uri="{BB962C8B-B14F-4D97-AF65-F5344CB8AC3E}">
        <p14:creationId xmlns:p14="http://schemas.microsoft.com/office/powerpoint/2010/main" val="275435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outputs: ranging from best practices, specifications and policies to data models, APIs and snippets of code/ prototype implementations</a:t>
            </a:r>
          </a:p>
          <a:p>
            <a:r>
              <a:rPr lang="en-US" dirty="0"/>
              <a:t>WGs: up to 18 months have to deliver outputs; IGs do not have to produce outputs</a:t>
            </a:r>
          </a:p>
        </p:txBody>
      </p:sp>
      <p:sp>
        <p:nvSpPr>
          <p:cNvPr id="4" name="Slide Number Placeholder 3"/>
          <p:cNvSpPr>
            <a:spLocks noGrp="1"/>
          </p:cNvSpPr>
          <p:nvPr>
            <p:ph type="sldNum" sz="quarter" idx="10"/>
          </p:nvPr>
        </p:nvSpPr>
        <p:spPr/>
        <p:txBody>
          <a:bodyPr/>
          <a:lstStyle/>
          <a:p>
            <a:fld id="{B1EF521B-0218-40EE-A3CA-41BC5DD2D358}" type="slidenum">
              <a:rPr lang="en-GB" smtClean="0"/>
              <a:pPr/>
              <a:t>28</a:t>
            </a:fld>
            <a:endParaRPr lang="en-GB"/>
          </a:p>
        </p:txBody>
      </p:sp>
    </p:spTree>
    <p:extLst>
      <p:ext uri="{BB962C8B-B14F-4D97-AF65-F5344CB8AC3E}">
        <p14:creationId xmlns:p14="http://schemas.microsoft.com/office/powerpoint/2010/main" val="4172039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1EF521B-0218-40EE-A3CA-41BC5DD2D358}" type="slidenum">
              <a:rPr lang="en-GB" smtClean="0"/>
              <a:pPr/>
              <a:t>29</a:t>
            </a:fld>
            <a:endParaRPr lang="en-GB"/>
          </a:p>
        </p:txBody>
      </p:sp>
    </p:spTree>
    <p:extLst>
      <p:ext uri="{BB962C8B-B14F-4D97-AF65-F5344CB8AC3E}">
        <p14:creationId xmlns:p14="http://schemas.microsoft.com/office/powerpoint/2010/main" val="378178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snapshot of the RDA achievements…Grand challenges like </a:t>
            </a:r>
            <a:r>
              <a:rPr lang="en-GB" sz="1200" i="1" dirty="0"/>
              <a:t>resources, environment, climate</a:t>
            </a:r>
            <a:endParaRPr lang="en-US" dirty="0"/>
          </a:p>
        </p:txBody>
      </p:sp>
      <p:sp>
        <p:nvSpPr>
          <p:cNvPr id="4" name="Slide Number Placeholder 3"/>
          <p:cNvSpPr>
            <a:spLocks noGrp="1"/>
          </p:cNvSpPr>
          <p:nvPr>
            <p:ph type="sldNum" sz="quarter" idx="10"/>
          </p:nvPr>
        </p:nvSpPr>
        <p:spPr/>
        <p:txBody>
          <a:bodyPr/>
          <a:lstStyle/>
          <a:p>
            <a:fld id="{B1EF521B-0218-40EE-A3CA-41BC5DD2D358}" type="slidenum">
              <a:rPr lang="en-GB" smtClean="0"/>
              <a:pPr/>
              <a:t>2</a:t>
            </a:fld>
            <a:endParaRPr lang="en-GB"/>
          </a:p>
        </p:txBody>
      </p:sp>
    </p:spTree>
    <p:extLst>
      <p:ext uri="{BB962C8B-B14F-4D97-AF65-F5344CB8AC3E}">
        <p14:creationId xmlns:p14="http://schemas.microsoft.com/office/powerpoint/2010/main" val="120605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a:p>
        </p:txBody>
      </p:sp>
      <p:sp>
        <p:nvSpPr>
          <p:cNvPr id="4" name="Segnaposto numero diapositiva 3"/>
          <p:cNvSpPr>
            <a:spLocks noGrp="1"/>
          </p:cNvSpPr>
          <p:nvPr>
            <p:ph type="sldNum" sz="quarter" idx="10"/>
          </p:nvPr>
        </p:nvSpPr>
        <p:spPr/>
        <p:txBody>
          <a:bodyPr/>
          <a:lstStyle/>
          <a:p>
            <a:fld id="{B1EF521B-0218-40EE-A3CA-41BC5DD2D358}" type="slidenum">
              <a:rPr lang="en-GB" smtClean="0"/>
              <a:pPr/>
              <a:t>3</a:t>
            </a:fld>
            <a:endParaRPr lang="en-GB"/>
          </a:p>
        </p:txBody>
      </p:sp>
    </p:spTree>
    <p:extLst>
      <p:ext uri="{BB962C8B-B14F-4D97-AF65-F5344CB8AC3E}">
        <p14:creationId xmlns:p14="http://schemas.microsoft.com/office/powerpoint/2010/main" val="3245241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RDA is a bottom-up </a:t>
            </a:r>
            <a:r>
              <a:rPr lang="en-US" dirty="0" err="1"/>
              <a:t>organisation</a:t>
            </a:r>
            <a:r>
              <a:rPr lang="en-US" dirty="0"/>
              <a:t>; Any members can come together and create Working or Interests Groups working on a volunteer basis. WGs are more focused and have to deliver outputs, while IGs are more exploratory. So, WG/IG members can exchange knowledge…</a:t>
            </a:r>
          </a:p>
        </p:txBody>
      </p:sp>
      <p:sp>
        <p:nvSpPr>
          <p:cNvPr id="4" name="Slide Number Placeholder 3"/>
          <p:cNvSpPr>
            <a:spLocks noGrp="1"/>
          </p:cNvSpPr>
          <p:nvPr>
            <p:ph type="sldNum" sz="quarter" idx="10"/>
          </p:nvPr>
        </p:nvSpPr>
        <p:spPr/>
        <p:txBody>
          <a:bodyPr/>
          <a:lstStyle/>
          <a:p>
            <a:fld id="{B1EF521B-0218-40EE-A3CA-41BC5DD2D358}" type="slidenum">
              <a:rPr lang="en-GB" smtClean="0"/>
              <a:pPr/>
              <a:t>4</a:t>
            </a:fld>
            <a:endParaRPr lang="en-GB"/>
          </a:p>
        </p:txBody>
      </p:sp>
    </p:spTree>
    <p:extLst>
      <p:ext uri="{BB962C8B-B14F-4D97-AF65-F5344CB8AC3E}">
        <p14:creationId xmlns:p14="http://schemas.microsoft.com/office/powerpoint/2010/main" val="2246570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F521B-0218-40EE-A3CA-41BC5DD2D358}" type="slidenum">
              <a:rPr lang="en-GB" smtClean="0"/>
              <a:pPr/>
              <a:t>5</a:t>
            </a:fld>
            <a:endParaRPr lang="en-GB"/>
          </a:p>
        </p:txBody>
      </p:sp>
    </p:spTree>
    <p:extLst>
      <p:ext uri="{BB962C8B-B14F-4D97-AF65-F5344CB8AC3E}">
        <p14:creationId xmlns:p14="http://schemas.microsoft.com/office/powerpoint/2010/main" val="1554840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r>
              <a:rPr lang="en-US" dirty="0"/>
              <a:t>Some numbers…</a:t>
            </a:r>
          </a:p>
          <a:p>
            <a:r>
              <a:rPr lang="en-US" dirty="0"/>
              <a:t>First plenary: March 2013</a:t>
            </a:r>
          </a:p>
        </p:txBody>
      </p:sp>
      <p:sp>
        <p:nvSpPr>
          <p:cNvPr id="4" name="Slide Number Placeholder 3"/>
          <p:cNvSpPr>
            <a:spLocks noGrp="1"/>
          </p:cNvSpPr>
          <p:nvPr>
            <p:ph type="sldNum" sz="quarter" idx="10"/>
          </p:nvPr>
        </p:nvSpPr>
        <p:spPr/>
        <p:txBody>
          <a:bodyPr/>
          <a:lstStyle/>
          <a:p>
            <a:pPr>
              <a:defRPr/>
            </a:pPr>
            <a:fld id="{5FA21091-5BA2-AC44-833F-B265DB045E52}" type="slidenum">
              <a:rPr lang="en-AU" smtClean="0"/>
              <a:pPr>
                <a:defRPr/>
              </a:pPr>
              <a:t>7</a:t>
            </a:fld>
            <a:endParaRPr lang="en-AU"/>
          </a:p>
        </p:txBody>
      </p:sp>
    </p:spTree>
    <p:extLst>
      <p:ext uri="{BB962C8B-B14F-4D97-AF65-F5344CB8AC3E}">
        <p14:creationId xmlns:p14="http://schemas.microsoft.com/office/powerpoint/2010/main" val="4165595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r>
              <a:rPr lang="en-US" dirty="0"/>
              <a:t>Regarding the profiles…</a:t>
            </a:r>
          </a:p>
        </p:txBody>
      </p:sp>
      <p:sp>
        <p:nvSpPr>
          <p:cNvPr id="4" name="Slide Number Placeholder 3"/>
          <p:cNvSpPr>
            <a:spLocks noGrp="1"/>
          </p:cNvSpPr>
          <p:nvPr>
            <p:ph type="sldNum" sz="quarter" idx="10"/>
          </p:nvPr>
        </p:nvSpPr>
        <p:spPr/>
        <p:txBody>
          <a:bodyPr/>
          <a:lstStyle/>
          <a:p>
            <a:pPr>
              <a:defRPr/>
            </a:pPr>
            <a:fld id="{5FA21091-5BA2-AC44-833F-B265DB045E52}" type="slidenum">
              <a:rPr lang="en-AU" smtClean="0"/>
              <a:pPr>
                <a:defRPr/>
              </a:pPr>
              <a:t>8</a:t>
            </a:fld>
            <a:endParaRPr lang="en-AU"/>
          </a:p>
        </p:txBody>
      </p:sp>
    </p:spTree>
    <p:extLst>
      <p:ext uri="{BB962C8B-B14F-4D97-AF65-F5344CB8AC3E}">
        <p14:creationId xmlns:p14="http://schemas.microsoft.com/office/powerpoint/2010/main" val="4165595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F521B-0218-40EE-A3CA-41BC5DD2D358}" type="slidenum">
              <a:rPr lang="en-GB" smtClean="0"/>
              <a:pPr/>
              <a:t>9</a:t>
            </a:fld>
            <a:endParaRPr lang="en-GB"/>
          </a:p>
        </p:txBody>
      </p:sp>
    </p:spTree>
    <p:extLst>
      <p:ext uri="{BB962C8B-B14F-4D97-AF65-F5344CB8AC3E}">
        <p14:creationId xmlns:p14="http://schemas.microsoft.com/office/powerpoint/2010/main" val="2958284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r>
              <a:rPr lang="en-US" dirty="0"/>
              <a:t>RDA affiliates are like-minded </a:t>
            </a:r>
            <a:r>
              <a:rPr lang="en-US" dirty="0" err="1"/>
              <a:t>organisations</a:t>
            </a:r>
            <a:r>
              <a:rPr lang="en-US" dirty="0"/>
              <a:t>, with related mission to RDA and directly or indirectly contributing to data sharing &amp; interoperability, working globally</a:t>
            </a:r>
          </a:p>
          <a:p>
            <a:r>
              <a:rPr lang="en-US" dirty="0"/>
              <a:t>Explicit points of collaboration with RDA are defined in MoUs for mutual benefit such as joint WG/IGs, adoption agreements, shared services, etc. </a:t>
            </a:r>
          </a:p>
        </p:txBody>
      </p:sp>
      <p:sp>
        <p:nvSpPr>
          <p:cNvPr id="4" name="Slide Number Placeholder 3"/>
          <p:cNvSpPr>
            <a:spLocks noGrp="1"/>
          </p:cNvSpPr>
          <p:nvPr>
            <p:ph type="sldNum" sz="quarter" idx="10"/>
          </p:nvPr>
        </p:nvSpPr>
        <p:spPr/>
        <p:txBody>
          <a:bodyPr/>
          <a:lstStyle/>
          <a:p>
            <a:pPr>
              <a:defRPr/>
            </a:pPr>
            <a:fld id="{5FA21091-5BA2-AC44-833F-B265DB045E52}" type="slidenum">
              <a:rPr lang="en-AU" smtClean="0"/>
              <a:pPr>
                <a:defRPr/>
              </a:pPr>
              <a:t>10</a:t>
            </a:fld>
            <a:endParaRPr lang="en-AU"/>
          </a:p>
        </p:txBody>
      </p:sp>
    </p:spTree>
    <p:extLst>
      <p:ext uri="{BB962C8B-B14F-4D97-AF65-F5344CB8AC3E}">
        <p14:creationId xmlns:p14="http://schemas.microsoft.com/office/powerpoint/2010/main" val="4165595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D68D12-49F4-4E08-9494-2ACA700FE97B}" type="datetime1">
              <a:rPr lang="en-GB" smtClean="0"/>
              <a:pPr/>
              <a:t>15/06/2017</a:t>
            </a:fld>
            <a:endParaRPr lang="en-GB"/>
          </a:p>
        </p:txBody>
      </p:sp>
      <p:sp>
        <p:nvSpPr>
          <p:cNvPr id="5" name="Footer Placeholder 4"/>
          <p:cNvSpPr>
            <a:spLocks noGrp="1"/>
          </p:cNvSpPr>
          <p:nvPr>
            <p:ph type="ftr" sz="quarter" idx="11"/>
          </p:nvPr>
        </p:nvSpPr>
        <p:spPr/>
        <p:txBody>
          <a:bodyPr/>
          <a:lstStyle/>
          <a:p>
            <a:r>
              <a:rPr lang="en-GB" dirty="0"/>
              <a:t>https://rd-alliance.org/ - https://twitter.com/resdatall</a:t>
            </a:r>
          </a:p>
        </p:txBody>
      </p:sp>
      <p:sp>
        <p:nvSpPr>
          <p:cNvPr id="6" name="Slide Number Placeholder 5"/>
          <p:cNvSpPr>
            <a:spLocks noGrp="1"/>
          </p:cNvSpPr>
          <p:nvPr>
            <p:ph type="sldNum" sz="quarter" idx="12"/>
          </p:nvPr>
        </p:nvSpPr>
        <p:spPr/>
        <p:txBody>
          <a:bodyPr/>
          <a:lstStyle/>
          <a:p>
            <a:fld id="{5C2C58C4-3789-4E0B-9A83-CA5475925250}" type="slidenum">
              <a:rPr lang="en-GB" smtClean="0"/>
              <a:pPr/>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6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7FE206-86D8-4344-B8DE-A794C73461E8}" type="datetime1">
              <a:rPr lang="en-GB" smtClean="0"/>
              <a:pPr/>
              <a:t>15/06/2017</a:t>
            </a:fld>
            <a:endParaRPr lang="en-GB"/>
          </a:p>
        </p:txBody>
      </p:sp>
      <p:sp>
        <p:nvSpPr>
          <p:cNvPr id="5" name="Footer Placeholder 4"/>
          <p:cNvSpPr>
            <a:spLocks noGrp="1"/>
          </p:cNvSpPr>
          <p:nvPr>
            <p:ph type="ftr" sz="quarter" idx="11"/>
          </p:nvPr>
        </p:nvSpPr>
        <p:spPr/>
        <p:txBody>
          <a:bodyPr/>
          <a:lstStyle/>
          <a:p>
            <a:r>
              <a:rPr lang="en-GB"/>
              <a:t>https://rd-alliance.org/ - https://twitter.com/resdatall</a:t>
            </a:r>
          </a:p>
        </p:txBody>
      </p:sp>
      <p:sp>
        <p:nvSpPr>
          <p:cNvPr id="6" name="Slide Number Placeholder 5"/>
          <p:cNvSpPr>
            <a:spLocks noGrp="1"/>
          </p:cNvSpPr>
          <p:nvPr>
            <p:ph type="sldNum" sz="quarter" idx="12"/>
          </p:nvPr>
        </p:nvSpPr>
        <p:spPr/>
        <p:txBody>
          <a:bodyPr/>
          <a:lstStyle/>
          <a:p>
            <a:fld id="{5C2C58C4-3789-4E0B-9A83-CA5475925250}" type="slidenum">
              <a:rPr lang="en-GB" smtClean="0"/>
              <a:pPr/>
              <a:t>‹#›</a:t>
            </a:fld>
            <a:endParaRPr lang="en-GB"/>
          </a:p>
        </p:txBody>
      </p:sp>
    </p:spTree>
    <p:extLst>
      <p:ext uri="{BB962C8B-B14F-4D97-AF65-F5344CB8AC3E}">
        <p14:creationId xmlns:p14="http://schemas.microsoft.com/office/powerpoint/2010/main" val="2015981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8405FA-A509-4B97-9E89-E5A7256D1D8C}" type="datetime1">
              <a:rPr lang="en-GB" smtClean="0"/>
              <a:pPr/>
              <a:t>15/06/2017</a:t>
            </a:fld>
            <a:endParaRPr lang="en-GB"/>
          </a:p>
        </p:txBody>
      </p:sp>
      <p:sp>
        <p:nvSpPr>
          <p:cNvPr id="5" name="Footer Placeholder 4"/>
          <p:cNvSpPr>
            <a:spLocks noGrp="1"/>
          </p:cNvSpPr>
          <p:nvPr>
            <p:ph type="ftr" sz="quarter" idx="11"/>
          </p:nvPr>
        </p:nvSpPr>
        <p:spPr/>
        <p:txBody>
          <a:bodyPr/>
          <a:lstStyle/>
          <a:p>
            <a:r>
              <a:rPr lang="en-GB"/>
              <a:t>https://rd-alliance.org/ - https://twitter.com/resdatall</a:t>
            </a:r>
          </a:p>
        </p:txBody>
      </p:sp>
      <p:sp>
        <p:nvSpPr>
          <p:cNvPr id="6" name="Slide Number Placeholder 5"/>
          <p:cNvSpPr>
            <a:spLocks noGrp="1"/>
          </p:cNvSpPr>
          <p:nvPr>
            <p:ph type="sldNum" sz="quarter" idx="12"/>
          </p:nvPr>
        </p:nvSpPr>
        <p:spPr/>
        <p:txBody>
          <a:bodyPr/>
          <a:lstStyle/>
          <a:p>
            <a:fld id="{5C2C58C4-3789-4E0B-9A83-CA5475925250}" type="slidenum">
              <a:rPr lang="en-GB" smtClean="0"/>
              <a:pPr/>
              <a:t>‹#›</a:t>
            </a:fld>
            <a:endParaRPr lang="en-GB"/>
          </a:p>
        </p:txBody>
      </p:sp>
    </p:spTree>
    <p:extLst>
      <p:ext uri="{BB962C8B-B14F-4D97-AF65-F5344CB8AC3E}">
        <p14:creationId xmlns:p14="http://schemas.microsoft.com/office/powerpoint/2010/main" val="1147952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91900"/>
            <a:ext cx="7772400" cy="2387600"/>
          </a:xfrm>
        </p:spPr>
        <p:txBody>
          <a:bodyPr anchor="b">
            <a:normAutofit/>
          </a:bodyPr>
          <a:lstStyle>
            <a:lvl1pPr algn="ctr">
              <a:defRPr sz="4800" baseline="0"/>
            </a:lvl1pPr>
          </a:lstStyle>
          <a:p>
            <a:r>
              <a:rPr lang="en-US"/>
              <a:t>Click to edit Master title style</a:t>
            </a:r>
            <a:endParaRPr lang="en-US" dirty="0"/>
          </a:p>
        </p:txBody>
      </p:sp>
      <p:sp>
        <p:nvSpPr>
          <p:cNvPr id="3" name="Subtitle 2"/>
          <p:cNvSpPr>
            <a:spLocks noGrp="1"/>
          </p:cNvSpPr>
          <p:nvPr>
            <p:ph type="subTitle" idx="1"/>
          </p:nvPr>
        </p:nvSpPr>
        <p:spPr>
          <a:xfrm>
            <a:off x="1143000" y="4698124"/>
            <a:ext cx="6858000" cy="1537138"/>
          </a:xfrm>
        </p:spPr>
        <p:txBody>
          <a:bodyPr/>
          <a:lstStyle>
            <a:lvl1pPr marL="0" indent="0" algn="ctr">
              <a:buNone/>
              <a:defRPr sz="2400" baseline="0">
                <a:solidFill>
                  <a:schemeClr val="tx1">
                    <a:lumMod val="50000"/>
                    <a:lumOff val="50000"/>
                  </a:schemeClr>
                </a:solidFill>
                <a:latin typeface="calibri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93D78D7-576F-42AD-946F-9425CF33058B}" type="datetime1">
              <a:rPr lang="it-IT">
                <a:solidFill>
                  <a:prstClr val="white"/>
                </a:solidFill>
              </a:rPr>
              <a:pPr>
                <a:defRPr/>
              </a:pPr>
              <a:t>15/06/2017</a:t>
            </a:fld>
            <a:endParaRPr lang="it-IT">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p>
        </p:txBody>
      </p:sp>
      <p:sp>
        <p:nvSpPr>
          <p:cNvPr id="6" name="Slide Number Placeholder 5"/>
          <p:cNvSpPr>
            <a:spLocks noGrp="1"/>
          </p:cNvSpPr>
          <p:nvPr>
            <p:ph type="sldNum" sz="quarter" idx="12"/>
          </p:nvPr>
        </p:nvSpPr>
        <p:spPr/>
        <p:txBody>
          <a:bodyPr/>
          <a:lstStyle>
            <a:lvl1pPr>
              <a:defRPr/>
            </a:lvl1pPr>
          </a:lstStyle>
          <a:p>
            <a:pPr>
              <a:defRPr/>
            </a:pPr>
            <a:fld id="{74E591E7-ACF2-4312-9B3E-6918E5DCF39A}" type="slidenum">
              <a:rPr lang="it-IT">
                <a:solidFill>
                  <a:prstClr val="white"/>
                </a:solidFill>
              </a:rPr>
              <a:pPr>
                <a:defRPr/>
              </a:pPr>
              <a:t>‹#›</a:t>
            </a:fld>
            <a:endParaRPr lang="it-IT">
              <a:solidFill>
                <a:prstClr val="white"/>
              </a:solidFill>
            </a:endParaRPr>
          </a:p>
        </p:txBody>
      </p:sp>
    </p:spTree>
    <p:extLst>
      <p:ext uri="{BB962C8B-B14F-4D97-AF65-F5344CB8AC3E}">
        <p14:creationId xmlns:p14="http://schemas.microsoft.com/office/powerpoint/2010/main" val="3791309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7D748F2-74B2-41F5-9C50-0960BAB6E1CE}" type="datetime1">
              <a:rPr lang="it-IT">
                <a:solidFill>
                  <a:prstClr val="white"/>
                </a:solidFill>
              </a:rPr>
              <a:pPr>
                <a:defRPr/>
              </a:pPr>
              <a:t>15/06/2017</a:t>
            </a:fld>
            <a:endParaRPr lang="it-IT"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endParaRPr lang="it-IT"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B8821AAF-C370-4DAC-BF7D-0DABC2158F40}" type="slidenum">
              <a:rPr lang="it-IT">
                <a:solidFill>
                  <a:prstClr val="white"/>
                </a:solidFill>
              </a:rPr>
              <a:pPr>
                <a:defRPr/>
              </a:pPr>
              <a:t>‹#›</a:t>
            </a:fld>
            <a:endParaRPr lang="it-IT" dirty="0">
              <a:solidFill>
                <a:prstClr val="white"/>
              </a:solidFill>
            </a:endParaRPr>
          </a:p>
        </p:txBody>
      </p:sp>
    </p:spTree>
    <p:extLst>
      <p:ext uri="{BB962C8B-B14F-4D97-AF65-F5344CB8AC3E}">
        <p14:creationId xmlns:p14="http://schemas.microsoft.com/office/powerpoint/2010/main" val="2511904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59F2D16-01FF-41D9-B375-FE8885B14643}" type="datetime1">
              <a:rPr lang="it-IT">
                <a:solidFill>
                  <a:prstClr val="white"/>
                </a:solidFill>
              </a:rPr>
              <a:pPr>
                <a:defRPr/>
              </a:pPr>
              <a:t>15/06/2017</a:t>
            </a:fld>
            <a:endParaRPr lang="it-IT"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endParaRPr lang="it-IT"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0FF9F3C0-BE3F-45FD-A9A3-9D5C99DC9B5D}" type="slidenum">
              <a:rPr lang="it-IT">
                <a:solidFill>
                  <a:prstClr val="white"/>
                </a:solidFill>
              </a:rPr>
              <a:pPr>
                <a:defRPr/>
              </a:pPr>
              <a:t>‹#›</a:t>
            </a:fld>
            <a:endParaRPr lang="it-IT" dirty="0">
              <a:solidFill>
                <a:prstClr val="white"/>
              </a:solidFill>
            </a:endParaRPr>
          </a:p>
        </p:txBody>
      </p:sp>
    </p:spTree>
    <p:extLst>
      <p:ext uri="{BB962C8B-B14F-4D97-AF65-F5344CB8AC3E}">
        <p14:creationId xmlns:p14="http://schemas.microsoft.com/office/powerpoint/2010/main" val="1519251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7937382-14AB-4255-AEF0-0A519D2FD122}" type="datetime1">
              <a:rPr lang="it-IT">
                <a:solidFill>
                  <a:prstClr val="white"/>
                </a:solidFill>
              </a:rPr>
              <a:pPr>
                <a:defRPr/>
              </a:pPr>
              <a:t>15/06/2017</a:t>
            </a:fld>
            <a:endParaRPr lang="it-IT"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endParaRPr lang="it-IT"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7F2C4D0E-9078-438E-B415-3454AE52818B}" type="slidenum">
              <a:rPr lang="it-IT">
                <a:solidFill>
                  <a:prstClr val="white"/>
                </a:solidFill>
              </a:rPr>
              <a:pPr>
                <a:defRPr/>
              </a:pPr>
              <a:t>‹#›</a:t>
            </a:fld>
            <a:endParaRPr lang="it-IT" dirty="0">
              <a:solidFill>
                <a:prstClr val="white"/>
              </a:solidFill>
            </a:endParaRPr>
          </a:p>
        </p:txBody>
      </p:sp>
    </p:spTree>
    <p:extLst>
      <p:ext uri="{BB962C8B-B14F-4D97-AF65-F5344CB8AC3E}">
        <p14:creationId xmlns:p14="http://schemas.microsoft.com/office/powerpoint/2010/main" val="474612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27AF7B1C-1FBD-45C4-9985-A9797B2C88CB}" type="datetime1">
              <a:rPr lang="it-IT">
                <a:solidFill>
                  <a:prstClr val="white"/>
                </a:solidFill>
              </a:rPr>
              <a:pPr>
                <a:defRPr/>
              </a:pPr>
              <a:t>15/06/2017</a:t>
            </a:fld>
            <a:endParaRPr lang="it-IT" dirty="0">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endParaRPr lang="it-IT"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pPr>
              <a:defRPr/>
            </a:pPr>
            <a:fld id="{9B9B679B-D5F8-4FA2-9496-0FC9C3E32382}" type="slidenum">
              <a:rPr lang="it-IT">
                <a:solidFill>
                  <a:prstClr val="white"/>
                </a:solidFill>
              </a:rPr>
              <a:pPr>
                <a:defRPr/>
              </a:pPr>
              <a:t>‹#›</a:t>
            </a:fld>
            <a:endParaRPr lang="it-IT" dirty="0">
              <a:solidFill>
                <a:prstClr val="white"/>
              </a:solidFill>
            </a:endParaRPr>
          </a:p>
        </p:txBody>
      </p:sp>
    </p:spTree>
    <p:extLst>
      <p:ext uri="{BB962C8B-B14F-4D97-AF65-F5344CB8AC3E}">
        <p14:creationId xmlns:p14="http://schemas.microsoft.com/office/powerpoint/2010/main" val="4054048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EC9971D-16EA-46C1-9FFE-244E97CFB761}" type="datetime1">
              <a:rPr lang="it-IT">
                <a:solidFill>
                  <a:prstClr val="white"/>
                </a:solidFill>
              </a:rPr>
              <a:pPr>
                <a:defRPr/>
              </a:pPr>
              <a:t>15/06/2017</a:t>
            </a:fld>
            <a:endParaRPr lang="it-IT" dirty="0">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endParaRPr lang="it-IT"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pPr>
              <a:defRPr/>
            </a:pPr>
            <a:fld id="{180041CA-A32A-472B-9DBB-6F7A6A4E75D6}" type="slidenum">
              <a:rPr lang="it-IT">
                <a:solidFill>
                  <a:prstClr val="white"/>
                </a:solidFill>
              </a:rPr>
              <a:pPr>
                <a:defRPr/>
              </a:pPr>
              <a:t>‹#›</a:t>
            </a:fld>
            <a:endParaRPr lang="it-IT" dirty="0">
              <a:solidFill>
                <a:prstClr val="white"/>
              </a:solidFill>
            </a:endParaRPr>
          </a:p>
        </p:txBody>
      </p:sp>
    </p:spTree>
    <p:extLst>
      <p:ext uri="{BB962C8B-B14F-4D97-AF65-F5344CB8AC3E}">
        <p14:creationId xmlns:p14="http://schemas.microsoft.com/office/powerpoint/2010/main" val="1177857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B7D4DD3-B0EC-4A89-BAFC-09DE55F0D2DB}" type="datetime1">
              <a:rPr lang="it-IT">
                <a:solidFill>
                  <a:prstClr val="white"/>
                </a:solidFill>
              </a:rPr>
              <a:pPr>
                <a:defRPr/>
              </a:pPr>
              <a:t>15/06/2017</a:t>
            </a:fld>
            <a:endParaRPr lang="it-IT" dirty="0">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endParaRPr lang="it-IT"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pPr>
              <a:defRPr/>
            </a:pPr>
            <a:fld id="{05A89CDC-1E6F-45E7-8CBF-379CF9D1655D}" type="slidenum">
              <a:rPr lang="it-IT">
                <a:solidFill>
                  <a:prstClr val="white"/>
                </a:solidFill>
              </a:rPr>
              <a:pPr>
                <a:defRPr/>
              </a:pPr>
              <a:t>‹#›</a:t>
            </a:fld>
            <a:endParaRPr lang="it-IT" dirty="0">
              <a:solidFill>
                <a:prstClr val="white"/>
              </a:solidFill>
            </a:endParaRPr>
          </a:p>
        </p:txBody>
      </p:sp>
    </p:spTree>
    <p:extLst>
      <p:ext uri="{BB962C8B-B14F-4D97-AF65-F5344CB8AC3E}">
        <p14:creationId xmlns:p14="http://schemas.microsoft.com/office/powerpoint/2010/main" val="4136698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DA166E7-763D-4CDE-9484-DFEA745E9104}" type="datetime1">
              <a:rPr lang="it-IT">
                <a:solidFill>
                  <a:prstClr val="white"/>
                </a:solidFill>
              </a:rPr>
              <a:pPr>
                <a:defRPr/>
              </a:pPr>
              <a:t>15/06/2017</a:t>
            </a:fld>
            <a:endParaRPr lang="it-IT"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endParaRPr lang="it-IT"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2F5F1B5A-BCAA-4BA3-B5F6-859222BE7514}" type="slidenum">
              <a:rPr lang="it-IT">
                <a:solidFill>
                  <a:prstClr val="white"/>
                </a:solidFill>
              </a:rPr>
              <a:pPr>
                <a:defRPr/>
              </a:pPr>
              <a:t>‹#›</a:t>
            </a:fld>
            <a:endParaRPr lang="it-IT" dirty="0">
              <a:solidFill>
                <a:prstClr val="white"/>
              </a:solidFill>
            </a:endParaRPr>
          </a:p>
        </p:txBody>
      </p:sp>
    </p:spTree>
    <p:extLst>
      <p:ext uri="{BB962C8B-B14F-4D97-AF65-F5344CB8AC3E}">
        <p14:creationId xmlns:p14="http://schemas.microsoft.com/office/powerpoint/2010/main" val="147948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307C10-884D-4E8A-8C4D-243B9EDB7D74}" type="datetime1">
              <a:rPr lang="en-GB" smtClean="0"/>
              <a:pPr/>
              <a:t>15/06/2017</a:t>
            </a:fld>
            <a:endParaRPr lang="en-GB"/>
          </a:p>
        </p:txBody>
      </p:sp>
      <p:sp>
        <p:nvSpPr>
          <p:cNvPr id="5" name="Footer Placeholder 4"/>
          <p:cNvSpPr>
            <a:spLocks noGrp="1"/>
          </p:cNvSpPr>
          <p:nvPr>
            <p:ph type="ftr" sz="quarter" idx="11"/>
          </p:nvPr>
        </p:nvSpPr>
        <p:spPr/>
        <p:txBody>
          <a:bodyPr/>
          <a:lstStyle/>
          <a:p>
            <a:r>
              <a:rPr lang="en-GB"/>
              <a:t>https://rd-alliance.org/ - https://twitter.com/resdatall</a:t>
            </a:r>
            <a:endParaRPr lang="en-GB" dirty="0"/>
          </a:p>
        </p:txBody>
      </p:sp>
      <p:sp>
        <p:nvSpPr>
          <p:cNvPr id="6" name="Slide Number Placeholder 5"/>
          <p:cNvSpPr>
            <a:spLocks noGrp="1"/>
          </p:cNvSpPr>
          <p:nvPr>
            <p:ph type="sldNum" sz="quarter" idx="12"/>
          </p:nvPr>
        </p:nvSpPr>
        <p:spPr/>
        <p:txBody>
          <a:bodyPr/>
          <a:lstStyle/>
          <a:p>
            <a:fld id="{5C2C58C4-3789-4E0B-9A83-CA5475925250}" type="slidenum">
              <a:rPr lang="en-GB" smtClean="0"/>
              <a:pPr/>
              <a:t>‹#›</a:t>
            </a:fld>
            <a:endParaRPr lang="en-GB"/>
          </a:p>
        </p:txBody>
      </p:sp>
    </p:spTree>
    <p:extLst>
      <p:ext uri="{BB962C8B-B14F-4D97-AF65-F5344CB8AC3E}">
        <p14:creationId xmlns:p14="http://schemas.microsoft.com/office/powerpoint/2010/main" val="3221321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3BCAF6-60F2-428C-A4DE-5D02A8A41E0A}" type="datetime1">
              <a:rPr lang="it-IT">
                <a:solidFill>
                  <a:prstClr val="white"/>
                </a:solidFill>
              </a:rPr>
              <a:pPr>
                <a:defRPr/>
              </a:pPr>
              <a:t>15/06/2017</a:t>
            </a:fld>
            <a:endParaRPr lang="it-IT"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endParaRPr lang="it-IT"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F23C5D66-EB39-40EB-8E9E-00A36548F7A6}" type="slidenum">
              <a:rPr lang="it-IT">
                <a:solidFill>
                  <a:prstClr val="white"/>
                </a:solidFill>
              </a:rPr>
              <a:pPr>
                <a:defRPr/>
              </a:pPr>
              <a:t>‹#›</a:t>
            </a:fld>
            <a:endParaRPr lang="it-IT" dirty="0">
              <a:solidFill>
                <a:prstClr val="white"/>
              </a:solidFill>
            </a:endParaRPr>
          </a:p>
        </p:txBody>
      </p:sp>
    </p:spTree>
    <p:extLst>
      <p:ext uri="{BB962C8B-B14F-4D97-AF65-F5344CB8AC3E}">
        <p14:creationId xmlns:p14="http://schemas.microsoft.com/office/powerpoint/2010/main" val="3501718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F152364-997A-4ACF-9BBF-388314EA1EB3}" type="datetime1">
              <a:rPr lang="it-IT">
                <a:solidFill>
                  <a:prstClr val="white"/>
                </a:solidFill>
              </a:rPr>
              <a:pPr>
                <a:defRPr/>
              </a:pPr>
              <a:t>15/06/2017</a:t>
            </a:fld>
            <a:endParaRPr lang="it-IT"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endParaRPr lang="it-IT"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16D56DEC-434B-4D75-A40E-418C5A714947}" type="slidenum">
              <a:rPr lang="it-IT">
                <a:solidFill>
                  <a:prstClr val="white"/>
                </a:solidFill>
              </a:rPr>
              <a:pPr>
                <a:defRPr/>
              </a:pPr>
              <a:t>‹#›</a:t>
            </a:fld>
            <a:endParaRPr lang="it-IT" dirty="0">
              <a:solidFill>
                <a:prstClr val="white"/>
              </a:solidFill>
            </a:endParaRPr>
          </a:p>
        </p:txBody>
      </p:sp>
    </p:spTree>
    <p:extLst>
      <p:ext uri="{BB962C8B-B14F-4D97-AF65-F5344CB8AC3E}">
        <p14:creationId xmlns:p14="http://schemas.microsoft.com/office/powerpoint/2010/main" val="159198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11C87AB-6EA1-4555-B50D-A81C7096035C}" type="datetime1">
              <a:rPr lang="it-IT">
                <a:solidFill>
                  <a:prstClr val="white"/>
                </a:solidFill>
              </a:rPr>
              <a:pPr>
                <a:defRPr/>
              </a:pPr>
              <a:t>15/06/2017</a:t>
            </a:fld>
            <a:endParaRPr lang="it-IT"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it-IT">
                <a:solidFill>
                  <a:prstClr val="white"/>
                </a:solidFill>
              </a:rPr>
              <a:t>rd-alliance.org</a:t>
            </a:r>
            <a:endParaRPr lang="it-IT"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FBAB5130-10FF-41CD-8285-BD25C2820931}" type="slidenum">
              <a:rPr lang="it-IT">
                <a:solidFill>
                  <a:prstClr val="white"/>
                </a:solidFill>
              </a:rPr>
              <a:pPr>
                <a:defRPr/>
              </a:pPr>
              <a:t>‹#›</a:t>
            </a:fld>
            <a:endParaRPr lang="it-IT" dirty="0">
              <a:solidFill>
                <a:prstClr val="white"/>
              </a:solidFill>
            </a:endParaRPr>
          </a:p>
        </p:txBody>
      </p:sp>
    </p:spTree>
    <p:extLst>
      <p:ext uri="{BB962C8B-B14F-4D97-AF65-F5344CB8AC3E}">
        <p14:creationId xmlns:p14="http://schemas.microsoft.com/office/powerpoint/2010/main" val="3310800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dex">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Segnaposto data 7"/>
          <p:cNvSpPr>
            <a:spLocks noGrp="1"/>
          </p:cNvSpPr>
          <p:nvPr>
            <p:ph type="dt" sz="half" idx="10"/>
          </p:nvPr>
        </p:nvSpPr>
        <p:spPr/>
        <p:txBody>
          <a:bodyPr/>
          <a:lstStyle>
            <a:lvl1pPr>
              <a:defRPr/>
            </a:lvl1pPr>
          </a:lstStyle>
          <a:p>
            <a:pPr>
              <a:defRPr/>
            </a:pPr>
            <a:endParaRPr lang="it-IT">
              <a:solidFill>
                <a:prstClr val="white"/>
              </a:solidFill>
            </a:endParaRPr>
          </a:p>
        </p:txBody>
      </p:sp>
      <p:sp>
        <p:nvSpPr>
          <p:cNvPr id="3" name="Segnaposto piè di pagina 8"/>
          <p:cNvSpPr>
            <a:spLocks noGrp="1"/>
          </p:cNvSpPr>
          <p:nvPr>
            <p:ph type="ftr" sz="quarter" idx="11"/>
          </p:nvPr>
        </p:nvSpPr>
        <p:spPr/>
        <p:txBody>
          <a:bodyPr/>
          <a:lstStyle>
            <a:lvl1pPr>
              <a:defRPr/>
            </a:lvl1pPr>
          </a:lstStyle>
          <a:p>
            <a:pPr>
              <a:defRPr/>
            </a:pPr>
            <a:endParaRPr lang="en-GB">
              <a:solidFill>
                <a:prstClr val="white"/>
              </a:solidFill>
            </a:endParaRPr>
          </a:p>
        </p:txBody>
      </p:sp>
      <p:sp>
        <p:nvSpPr>
          <p:cNvPr id="4" name="Segnaposto numero diapositiva 9"/>
          <p:cNvSpPr>
            <a:spLocks noGrp="1"/>
          </p:cNvSpPr>
          <p:nvPr>
            <p:ph type="sldNum" sz="quarter" idx="12"/>
          </p:nvPr>
        </p:nvSpPr>
        <p:spPr/>
        <p:txBody>
          <a:bodyPr/>
          <a:lstStyle>
            <a:lvl1pPr>
              <a:defRPr/>
            </a:lvl1pPr>
          </a:lstStyle>
          <a:p>
            <a:pPr>
              <a:defRPr/>
            </a:pPr>
            <a:fld id="{E44779B6-8B14-4AA7-8E2F-C0B597AB2656}" type="slidenum">
              <a:rPr lang="it-IT">
                <a:solidFill>
                  <a:prstClr val="white"/>
                </a:solidFill>
              </a:rPr>
              <a:pPr>
                <a:defRPr/>
              </a:pPr>
              <a:t>‹#›</a:t>
            </a:fld>
            <a:endParaRPr lang="it-IT" dirty="0">
              <a:solidFill>
                <a:prstClr val="white"/>
              </a:solidFill>
            </a:endParaRPr>
          </a:p>
        </p:txBody>
      </p:sp>
    </p:spTree>
    <p:extLst>
      <p:ext uri="{BB962C8B-B14F-4D97-AF65-F5344CB8AC3E}">
        <p14:creationId xmlns:p14="http://schemas.microsoft.com/office/powerpoint/2010/main" val="3429109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8F1E74-8058-44DA-A092-54F759F15134}" type="datetime1">
              <a:rPr lang="en-GB" smtClean="0"/>
              <a:pPr/>
              <a:t>15/06/2017</a:t>
            </a:fld>
            <a:endParaRPr lang="en-GB"/>
          </a:p>
        </p:txBody>
      </p:sp>
      <p:sp>
        <p:nvSpPr>
          <p:cNvPr id="5" name="Footer Placeholder 4"/>
          <p:cNvSpPr>
            <a:spLocks noGrp="1"/>
          </p:cNvSpPr>
          <p:nvPr>
            <p:ph type="ftr" sz="quarter" idx="11"/>
          </p:nvPr>
        </p:nvSpPr>
        <p:spPr/>
        <p:txBody>
          <a:bodyPr/>
          <a:lstStyle/>
          <a:p>
            <a:r>
              <a:rPr lang="en-GB"/>
              <a:t>https://rd-alliance.org/ - https://twitter.com/resdatall</a:t>
            </a:r>
          </a:p>
        </p:txBody>
      </p:sp>
      <p:sp>
        <p:nvSpPr>
          <p:cNvPr id="6" name="Slide Number Placeholder 5"/>
          <p:cNvSpPr>
            <a:spLocks noGrp="1"/>
          </p:cNvSpPr>
          <p:nvPr>
            <p:ph type="sldNum" sz="quarter" idx="12"/>
          </p:nvPr>
        </p:nvSpPr>
        <p:spPr/>
        <p:txBody>
          <a:bodyPr/>
          <a:lstStyle/>
          <a:p>
            <a:fld id="{5C2C58C4-3789-4E0B-9A83-CA5475925250}" type="slidenum">
              <a:rPr lang="en-GB" smtClean="0"/>
              <a:pPr/>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446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B91245-AC9E-4BF5-9481-6C24F498292C}" type="datetime1">
              <a:rPr lang="en-GB" smtClean="0"/>
              <a:pPr/>
              <a:t>15/06/2017</a:t>
            </a:fld>
            <a:endParaRPr lang="en-GB"/>
          </a:p>
        </p:txBody>
      </p:sp>
      <p:sp>
        <p:nvSpPr>
          <p:cNvPr id="6" name="Footer Placeholder 5"/>
          <p:cNvSpPr>
            <a:spLocks noGrp="1"/>
          </p:cNvSpPr>
          <p:nvPr>
            <p:ph type="ftr" sz="quarter" idx="11"/>
          </p:nvPr>
        </p:nvSpPr>
        <p:spPr/>
        <p:txBody>
          <a:bodyPr/>
          <a:lstStyle/>
          <a:p>
            <a:r>
              <a:rPr lang="en-GB"/>
              <a:t>https://rd-alliance.org/ - https://twitter.com/resdatall</a:t>
            </a:r>
          </a:p>
        </p:txBody>
      </p:sp>
      <p:sp>
        <p:nvSpPr>
          <p:cNvPr id="7" name="Slide Number Placeholder 6"/>
          <p:cNvSpPr>
            <a:spLocks noGrp="1"/>
          </p:cNvSpPr>
          <p:nvPr>
            <p:ph type="sldNum" sz="quarter" idx="12"/>
          </p:nvPr>
        </p:nvSpPr>
        <p:spPr/>
        <p:txBody>
          <a:bodyPr/>
          <a:lstStyle/>
          <a:p>
            <a:fld id="{5C2C58C4-3789-4E0B-9A83-CA5475925250}" type="slidenum">
              <a:rPr lang="en-GB" smtClean="0"/>
              <a:pPr/>
              <a:t>‹#›</a:t>
            </a:fld>
            <a:endParaRPr lang="en-GB"/>
          </a:p>
        </p:txBody>
      </p:sp>
    </p:spTree>
    <p:extLst>
      <p:ext uri="{BB962C8B-B14F-4D97-AF65-F5344CB8AC3E}">
        <p14:creationId xmlns:p14="http://schemas.microsoft.com/office/powerpoint/2010/main" val="37359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26F003-159D-4C0D-91A7-A27918E81A19}" type="datetime1">
              <a:rPr lang="en-GB" smtClean="0"/>
              <a:pPr/>
              <a:t>15/06/2017</a:t>
            </a:fld>
            <a:endParaRPr lang="en-GB"/>
          </a:p>
        </p:txBody>
      </p:sp>
      <p:sp>
        <p:nvSpPr>
          <p:cNvPr id="8" name="Footer Placeholder 7"/>
          <p:cNvSpPr>
            <a:spLocks noGrp="1"/>
          </p:cNvSpPr>
          <p:nvPr>
            <p:ph type="ftr" sz="quarter" idx="11"/>
          </p:nvPr>
        </p:nvSpPr>
        <p:spPr/>
        <p:txBody>
          <a:bodyPr/>
          <a:lstStyle/>
          <a:p>
            <a:r>
              <a:rPr lang="en-GB"/>
              <a:t>https://rd-alliance.org/ - https://twitter.com/resdatall</a:t>
            </a:r>
          </a:p>
        </p:txBody>
      </p:sp>
      <p:sp>
        <p:nvSpPr>
          <p:cNvPr id="9" name="Slide Number Placeholder 8"/>
          <p:cNvSpPr>
            <a:spLocks noGrp="1"/>
          </p:cNvSpPr>
          <p:nvPr>
            <p:ph type="sldNum" sz="quarter" idx="12"/>
          </p:nvPr>
        </p:nvSpPr>
        <p:spPr/>
        <p:txBody>
          <a:bodyPr/>
          <a:lstStyle/>
          <a:p>
            <a:fld id="{5C2C58C4-3789-4E0B-9A83-CA5475925250}" type="slidenum">
              <a:rPr lang="en-GB" smtClean="0"/>
              <a:pPr/>
              <a:t>‹#›</a:t>
            </a:fld>
            <a:endParaRPr lang="en-GB"/>
          </a:p>
        </p:txBody>
      </p:sp>
    </p:spTree>
    <p:extLst>
      <p:ext uri="{BB962C8B-B14F-4D97-AF65-F5344CB8AC3E}">
        <p14:creationId xmlns:p14="http://schemas.microsoft.com/office/powerpoint/2010/main" val="3161665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044F95-D929-4A7C-AFD0-A38140ED6D14}" type="datetime1">
              <a:rPr lang="en-GB" smtClean="0"/>
              <a:pPr/>
              <a:t>15/06/2017</a:t>
            </a:fld>
            <a:endParaRPr lang="en-GB"/>
          </a:p>
        </p:txBody>
      </p:sp>
      <p:sp>
        <p:nvSpPr>
          <p:cNvPr id="4" name="Footer Placeholder 3"/>
          <p:cNvSpPr>
            <a:spLocks noGrp="1"/>
          </p:cNvSpPr>
          <p:nvPr>
            <p:ph type="ftr" sz="quarter" idx="11"/>
          </p:nvPr>
        </p:nvSpPr>
        <p:spPr/>
        <p:txBody>
          <a:bodyPr/>
          <a:lstStyle/>
          <a:p>
            <a:r>
              <a:rPr lang="en-GB"/>
              <a:t>https://rd-alliance.org/ - https://twitter.com/resdatall</a:t>
            </a:r>
          </a:p>
        </p:txBody>
      </p:sp>
      <p:sp>
        <p:nvSpPr>
          <p:cNvPr id="5" name="Slide Number Placeholder 4"/>
          <p:cNvSpPr>
            <a:spLocks noGrp="1"/>
          </p:cNvSpPr>
          <p:nvPr>
            <p:ph type="sldNum" sz="quarter" idx="12"/>
          </p:nvPr>
        </p:nvSpPr>
        <p:spPr/>
        <p:txBody>
          <a:bodyPr/>
          <a:lstStyle/>
          <a:p>
            <a:fld id="{5C2C58C4-3789-4E0B-9A83-CA5475925250}" type="slidenum">
              <a:rPr lang="en-GB" smtClean="0"/>
              <a:pPr/>
              <a:t>‹#›</a:t>
            </a:fld>
            <a:endParaRPr lang="en-GB"/>
          </a:p>
        </p:txBody>
      </p:sp>
    </p:spTree>
    <p:extLst>
      <p:ext uri="{BB962C8B-B14F-4D97-AF65-F5344CB8AC3E}">
        <p14:creationId xmlns:p14="http://schemas.microsoft.com/office/powerpoint/2010/main" val="1672596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6CD041-934D-4059-B97B-C0B8DA69DF68}" type="datetime1">
              <a:rPr lang="en-GB" smtClean="0"/>
              <a:pPr/>
              <a:t>15/06/2017</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GB"/>
              <a:t>https://rd-alliance.org/ - https://twitter.com/resdatall</a:t>
            </a:r>
          </a:p>
        </p:txBody>
      </p:sp>
      <p:sp>
        <p:nvSpPr>
          <p:cNvPr id="9" name="Slide Number Placeholder 8"/>
          <p:cNvSpPr>
            <a:spLocks noGrp="1"/>
          </p:cNvSpPr>
          <p:nvPr>
            <p:ph type="sldNum" sz="quarter" idx="12"/>
          </p:nvPr>
        </p:nvSpPr>
        <p:spPr/>
        <p:txBody>
          <a:bodyPr/>
          <a:lstStyle/>
          <a:p>
            <a:fld id="{5C2C58C4-3789-4E0B-9A83-CA5475925250}" type="slidenum">
              <a:rPr lang="en-GB" smtClean="0"/>
              <a:pPr/>
              <a:t>‹#›</a:t>
            </a:fld>
            <a:endParaRPr lang="en-GB"/>
          </a:p>
        </p:txBody>
      </p:sp>
    </p:spTree>
    <p:extLst>
      <p:ext uri="{BB962C8B-B14F-4D97-AF65-F5344CB8AC3E}">
        <p14:creationId xmlns:p14="http://schemas.microsoft.com/office/powerpoint/2010/main" val="983115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CE8ED017-96B9-47BE-82F0-D6C2FF3CA121}" type="datetime1">
              <a:rPr lang="en-GB" smtClean="0"/>
              <a:pPr/>
              <a:t>15/06/2017</a:t>
            </a:fld>
            <a:endParaRPr lang="en-GB"/>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GB"/>
              <a:t>https://rd-alliance.org/ - https://twitter.com/resdatall</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C2C58C4-3789-4E0B-9A83-CA5475925250}" type="slidenum">
              <a:rPr lang="en-GB" smtClean="0"/>
              <a:pPr/>
              <a:t>‹#›</a:t>
            </a:fld>
            <a:endParaRPr lang="en-GB"/>
          </a:p>
        </p:txBody>
      </p:sp>
    </p:spTree>
    <p:extLst>
      <p:ext uri="{BB962C8B-B14F-4D97-AF65-F5344CB8AC3E}">
        <p14:creationId xmlns:p14="http://schemas.microsoft.com/office/powerpoint/2010/main" val="102608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4A5E9C-2198-490E-9B60-86B997BF10E0}" type="datetime1">
              <a:rPr lang="en-GB" smtClean="0"/>
              <a:pPr/>
              <a:t>15/06/2017</a:t>
            </a:fld>
            <a:endParaRPr lang="en-GB"/>
          </a:p>
        </p:txBody>
      </p:sp>
      <p:sp>
        <p:nvSpPr>
          <p:cNvPr id="6" name="Footer Placeholder 5"/>
          <p:cNvSpPr>
            <a:spLocks noGrp="1"/>
          </p:cNvSpPr>
          <p:nvPr>
            <p:ph type="ftr" sz="quarter" idx="11"/>
          </p:nvPr>
        </p:nvSpPr>
        <p:spPr/>
        <p:txBody>
          <a:bodyPr/>
          <a:lstStyle/>
          <a:p>
            <a:r>
              <a:rPr lang="en-GB"/>
              <a:t>https://rd-alliance.org/ - https://twitter.com/resdatall</a:t>
            </a:r>
          </a:p>
        </p:txBody>
      </p:sp>
      <p:sp>
        <p:nvSpPr>
          <p:cNvPr id="7" name="Slide Number Placeholder 6"/>
          <p:cNvSpPr>
            <a:spLocks noGrp="1"/>
          </p:cNvSpPr>
          <p:nvPr>
            <p:ph type="sldNum" sz="quarter" idx="12"/>
          </p:nvPr>
        </p:nvSpPr>
        <p:spPr/>
        <p:txBody>
          <a:bodyPr/>
          <a:lstStyle/>
          <a:p>
            <a:fld id="{5C2C58C4-3789-4E0B-9A83-CA5475925250}" type="slidenum">
              <a:rPr lang="en-GB" smtClean="0"/>
              <a:pPr/>
              <a:t>‹#›</a:t>
            </a:fld>
            <a:endParaRPr lang="en-GB"/>
          </a:p>
        </p:txBody>
      </p:sp>
    </p:spTree>
    <p:extLst>
      <p:ext uri="{BB962C8B-B14F-4D97-AF65-F5344CB8AC3E}">
        <p14:creationId xmlns:p14="http://schemas.microsoft.com/office/powerpoint/2010/main" val="694323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344C4FFA-DE61-44BA-B988-CFF3193F84AE}" type="datetime1">
              <a:rPr lang="en-GB" smtClean="0"/>
              <a:pPr/>
              <a:t>15/06/2017</a:t>
            </a:fld>
            <a:endParaRPr lang="en-GB"/>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GB" dirty="0"/>
              <a:t>https://rd-alliance.org/ - https://twitter.com/resdatall</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5C2C58C4-3789-4E0B-9A83-CA5475925250}" type="slidenum">
              <a:rPr lang="en-GB" smtClean="0"/>
              <a:pPr/>
              <a:t>‹#›</a:t>
            </a:fld>
            <a:endParaRPr lang="en-GB"/>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830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93788" y="0"/>
            <a:ext cx="7421562"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stile</a:t>
            </a:r>
            <a:endParaRPr lang="en-US" altLang="en-US"/>
          </a:p>
        </p:txBody>
      </p:sp>
      <p:sp>
        <p:nvSpPr>
          <p:cNvPr id="1027" name="Text Placeholder 2"/>
          <p:cNvSpPr>
            <a:spLocks noGrp="1"/>
          </p:cNvSpPr>
          <p:nvPr>
            <p:ph type="body" idx="1"/>
          </p:nvPr>
        </p:nvSpPr>
        <p:spPr bwMode="auto">
          <a:xfrm>
            <a:off x="628650" y="1039813"/>
            <a:ext cx="7886700"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endParaRPr lang="en-US" altLang="en-US"/>
          </a:p>
        </p:txBody>
      </p:sp>
      <p:sp>
        <p:nvSpPr>
          <p:cNvPr id="4" name="Date Placeholder 3"/>
          <p:cNvSpPr>
            <a:spLocks noGrp="1"/>
          </p:cNvSpPr>
          <p:nvPr>
            <p:ph type="dt" sz="half" idx="2"/>
          </p:nvPr>
        </p:nvSpPr>
        <p:spPr>
          <a:xfrm>
            <a:off x="628650" y="6492875"/>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baseline="0">
                <a:solidFill>
                  <a:schemeClr val="bg1"/>
                </a:solidFill>
                <a:latin typeface="+mn-lt"/>
              </a:defRPr>
            </a:lvl1pPr>
          </a:lstStyle>
          <a:p>
            <a:pPr>
              <a:defRPr/>
            </a:pPr>
            <a:fld id="{5F56381E-E247-46BE-9227-27B8ED5F4EF6}" type="datetime1">
              <a:rPr lang="it-IT">
                <a:solidFill>
                  <a:prstClr val="white"/>
                </a:solidFill>
              </a:rPr>
              <a:pPr>
                <a:defRPr/>
              </a:pPr>
              <a:t>15/06/2017</a:t>
            </a:fld>
            <a:endParaRPr lang="it-IT" dirty="0">
              <a:solidFill>
                <a:prstClr val="white"/>
              </a:solidFill>
            </a:endParaRPr>
          </a:p>
        </p:txBody>
      </p:sp>
      <p:sp>
        <p:nvSpPr>
          <p:cNvPr id="5" name="Footer Placeholder 4"/>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aseline="0">
                <a:solidFill>
                  <a:schemeClr val="bg1"/>
                </a:solidFill>
                <a:latin typeface="+mn-lt"/>
              </a:defRPr>
            </a:lvl1pPr>
          </a:lstStyle>
          <a:p>
            <a:pPr>
              <a:defRPr/>
            </a:pPr>
            <a:r>
              <a:rPr lang="it-IT">
                <a:solidFill>
                  <a:prstClr val="white"/>
                </a:solidFill>
              </a:rPr>
              <a:t>rd-alliance.org</a:t>
            </a:r>
            <a:endParaRPr lang="it-IT" dirty="0">
              <a:solidFill>
                <a:prstClr val="white"/>
              </a:solidFill>
            </a:endParaRPr>
          </a:p>
        </p:txBody>
      </p:sp>
      <p:sp>
        <p:nvSpPr>
          <p:cNvPr id="6" name="Slide Number Placeholder 5"/>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baseline="0">
                <a:solidFill>
                  <a:schemeClr val="bg1"/>
                </a:solidFill>
                <a:latin typeface="+mn-lt"/>
              </a:defRPr>
            </a:lvl1pPr>
          </a:lstStyle>
          <a:p>
            <a:pPr>
              <a:defRPr/>
            </a:pPr>
            <a:fld id="{8847A329-17A5-4213-BBA8-F1DCFBFFE311}" type="slidenum">
              <a:rPr lang="it-IT">
                <a:solidFill>
                  <a:prstClr val="white"/>
                </a:solidFill>
              </a:rPr>
              <a:pPr>
                <a:defRPr/>
              </a:pPr>
              <a:t>‹#›</a:t>
            </a:fld>
            <a:endParaRPr lang="it-IT" dirty="0">
              <a:solidFill>
                <a:prstClr val="white"/>
              </a:solidFill>
            </a:endParaRPr>
          </a:p>
        </p:txBody>
      </p:sp>
    </p:spTree>
    <p:extLst>
      <p:ext uri="{BB962C8B-B14F-4D97-AF65-F5344CB8AC3E}">
        <p14:creationId xmlns:p14="http://schemas.microsoft.com/office/powerpoint/2010/main" val="336611026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hf hdr="0"/>
  <p:txStyles>
    <p:titleStyle>
      <a:lvl1pPr algn="l"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6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36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36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36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36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Blip>
          <a:blip r:embed="rId15"/>
        </a:buBlip>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Blip>
          <a:blip r:embed="rId15"/>
        </a:buBlip>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Blip>
          <a:blip r:embed="rId15"/>
        </a:buBlip>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Blip>
          <a:blip r:embed="rId15"/>
        </a:buBlip>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Blip>
          <a:blip r:embed="rId15"/>
        </a:buBlip>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d-alliance.org/about-rda"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3" Type="http://schemas.openxmlformats.org/officeDocument/2006/relationships/image" Target="../media/image28.jpeg"/><Relationship Id="rId18" Type="http://schemas.openxmlformats.org/officeDocument/2006/relationships/image" Target="../media/image33.jpeg"/><Relationship Id="rId26" Type="http://schemas.openxmlformats.org/officeDocument/2006/relationships/image" Target="../media/image41.jpeg"/><Relationship Id="rId39" Type="http://schemas.openxmlformats.org/officeDocument/2006/relationships/image" Target="../media/image54.jpeg"/><Relationship Id="rId21" Type="http://schemas.openxmlformats.org/officeDocument/2006/relationships/image" Target="../media/image36.png"/><Relationship Id="rId34" Type="http://schemas.openxmlformats.org/officeDocument/2006/relationships/image" Target="../media/image49.png"/><Relationship Id="rId42" Type="http://schemas.openxmlformats.org/officeDocument/2006/relationships/image" Target="../media/image57.png"/><Relationship Id="rId47" Type="http://schemas.openxmlformats.org/officeDocument/2006/relationships/image" Target="../media/image61.png"/><Relationship Id="rId50" Type="http://schemas.openxmlformats.org/officeDocument/2006/relationships/image" Target="../media/image64.png"/><Relationship Id="rId55" Type="http://schemas.openxmlformats.org/officeDocument/2006/relationships/image" Target="../media/image69.png"/><Relationship Id="rId7" Type="http://schemas.openxmlformats.org/officeDocument/2006/relationships/image" Target="../media/image22.jpeg"/><Relationship Id="rId12" Type="http://schemas.openxmlformats.org/officeDocument/2006/relationships/image" Target="../media/image27.jpeg"/><Relationship Id="rId17" Type="http://schemas.openxmlformats.org/officeDocument/2006/relationships/image" Target="../media/image32.jpeg"/><Relationship Id="rId25" Type="http://schemas.openxmlformats.org/officeDocument/2006/relationships/image" Target="../media/image40.jpeg"/><Relationship Id="rId33" Type="http://schemas.openxmlformats.org/officeDocument/2006/relationships/image" Target="../media/image48.png"/><Relationship Id="rId38" Type="http://schemas.openxmlformats.org/officeDocument/2006/relationships/image" Target="../media/image53.png"/><Relationship Id="rId46" Type="http://schemas.openxmlformats.org/officeDocument/2006/relationships/image" Target="../media/image60.png"/><Relationship Id="rId2" Type="http://schemas.openxmlformats.org/officeDocument/2006/relationships/notesSlide" Target="../notesSlides/notesSlide9.xml"/><Relationship Id="rId16" Type="http://schemas.openxmlformats.org/officeDocument/2006/relationships/image" Target="../media/image31.jpeg"/><Relationship Id="rId20" Type="http://schemas.openxmlformats.org/officeDocument/2006/relationships/image" Target="../media/image35.jpeg"/><Relationship Id="rId29" Type="http://schemas.openxmlformats.org/officeDocument/2006/relationships/image" Target="../media/image44.jpeg"/><Relationship Id="rId41" Type="http://schemas.openxmlformats.org/officeDocument/2006/relationships/image" Target="../media/image56.png"/><Relationship Id="rId54"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jpeg"/><Relationship Id="rId24" Type="http://schemas.openxmlformats.org/officeDocument/2006/relationships/image" Target="../media/image39.jpeg"/><Relationship Id="rId32" Type="http://schemas.openxmlformats.org/officeDocument/2006/relationships/image" Target="../media/image47.png"/><Relationship Id="rId37" Type="http://schemas.openxmlformats.org/officeDocument/2006/relationships/image" Target="../media/image52.png"/><Relationship Id="rId40" Type="http://schemas.openxmlformats.org/officeDocument/2006/relationships/image" Target="../media/image55.jpeg"/><Relationship Id="rId45" Type="http://schemas.openxmlformats.org/officeDocument/2006/relationships/hyperlink" Target="https://www.rd-alliance.org/system/files/logoCAICYT_1001.png" TargetMode="External"/><Relationship Id="rId53" Type="http://schemas.openxmlformats.org/officeDocument/2006/relationships/image" Target="../media/image67.jpeg"/><Relationship Id="rId5" Type="http://schemas.openxmlformats.org/officeDocument/2006/relationships/image" Target="../media/image20.jpe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jpeg"/><Relationship Id="rId49" Type="http://schemas.openxmlformats.org/officeDocument/2006/relationships/image" Target="../media/image63.png"/><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6.jpeg"/><Relationship Id="rId44" Type="http://schemas.openxmlformats.org/officeDocument/2006/relationships/image" Target="../media/image59.jpeg"/><Relationship Id="rId52" Type="http://schemas.openxmlformats.org/officeDocument/2006/relationships/image" Target="../media/image66.png"/><Relationship Id="rId4" Type="http://schemas.openxmlformats.org/officeDocument/2006/relationships/image" Target="../media/image6.png"/><Relationship Id="rId9" Type="http://schemas.openxmlformats.org/officeDocument/2006/relationships/image" Target="../media/image24.jpeg"/><Relationship Id="rId14" Type="http://schemas.openxmlformats.org/officeDocument/2006/relationships/image" Target="../media/image29.png"/><Relationship Id="rId22" Type="http://schemas.openxmlformats.org/officeDocument/2006/relationships/image" Target="../media/image37.gif"/><Relationship Id="rId27" Type="http://schemas.openxmlformats.org/officeDocument/2006/relationships/image" Target="../media/image42.gif"/><Relationship Id="rId30" Type="http://schemas.openxmlformats.org/officeDocument/2006/relationships/image" Target="../media/image45.gif"/><Relationship Id="rId35" Type="http://schemas.openxmlformats.org/officeDocument/2006/relationships/image" Target="../media/image50.png"/><Relationship Id="rId43" Type="http://schemas.openxmlformats.org/officeDocument/2006/relationships/image" Target="../media/image58.png"/><Relationship Id="rId48" Type="http://schemas.openxmlformats.org/officeDocument/2006/relationships/image" Target="../media/image62.png"/><Relationship Id="rId56" Type="http://schemas.openxmlformats.org/officeDocument/2006/relationships/image" Target="../media/image70.png"/><Relationship Id="rId8" Type="http://schemas.openxmlformats.org/officeDocument/2006/relationships/image" Target="../media/image23.png"/><Relationship Id="rId51" Type="http://schemas.openxmlformats.org/officeDocument/2006/relationships/image" Target="../media/image65.png"/><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png"/><Relationship Id="rId7" Type="http://schemas.openxmlformats.org/officeDocument/2006/relationships/image" Target="../media/image7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png"/><Relationship Id="rId7" Type="http://schemas.openxmlformats.org/officeDocument/2006/relationships/image" Target="../media/image8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rd-alliance.org/recommendations-outputs/adoption-recommendations" TargetMode="External"/><Relationship Id="rId7" Type="http://schemas.openxmlformats.org/officeDocument/2006/relationships/hyperlink" Target="https://www.rd-alliance.org/recommendations-and-outputs/all-recommendations-and-outputs" TargetMode="Externa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hyperlink" Target="https://www.rd-alliance.org/recommendations-and-outcomes/become-rda-adopter" TargetMode="External"/><Relationship Id="rId11" Type="http://schemas.openxmlformats.org/officeDocument/2006/relationships/image" Target="../media/image94.png"/><Relationship Id="rId5" Type="http://schemas.openxmlformats.org/officeDocument/2006/relationships/image" Target="../media/image91.png"/><Relationship Id="rId10" Type="http://schemas.openxmlformats.org/officeDocument/2006/relationships/image" Target="../media/image93.jpeg"/><Relationship Id="rId4" Type="http://schemas.openxmlformats.org/officeDocument/2006/relationships/image" Target="../media/image90.png"/><Relationship Id="rId9" Type="http://schemas.openxmlformats.org/officeDocument/2006/relationships/image" Target="../media/image92.jpeg"/></Relationships>
</file>

<file path=ppt/slides/_rels/slide22.xml.rels><?xml version="1.0" encoding="UTF-8" standalone="yes"?>
<Relationships xmlns="http://schemas.openxmlformats.org/package/2006/relationships"><Relationship Id="rId3" Type="http://schemas.openxmlformats.org/officeDocument/2006/relationships/hyperlink" Target="mailto:enquiries@rd-alliance.org" TargetMode="External"/><Relationship Id="rId7" Type="http://schemas.openxmlformats.org/officeDocument/2006/relationships/image" Target="../media/image10.jpeg"/><Relationship Id="rId2" Type="http://schemas.openxmlformats.org/officeDocument/2006/relationships/hyperlink" Target="https://rd-alliance.org/call-supporting-and-other-rda-outputs"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6.jpe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97.jpeg"/></Relationships>
</file>

<file path=ppt/slides/_rels/slide2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98.jpe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25.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5.jpe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104.jpe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hyperlink" Target="https://www.rd-alliance.org/rda-10th-plenary-poster-session" TargetMode="External"/><Relationship Id="rId3" Type="http://schemas.openxmlformats.org/officeDocument/2006/relationships/image" Target="../media/image106.jpg"/><Relationship Id="rId7" Type="http://schemas.openxmlformats.org/officeDocument/2006/relationships/hyperlink" Target="https://www.rd-alliance.org/rda-10th-plenary-collocated-associated-events"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www.rd-alliance.org/plenaries/rda-tenth-plenary-meeting-montr&#233;al-canada" TargetMode="External"/><Relationship Id="rId5" Type="http://schemas.openxmlformats.org/officeDocument/2006/relationships/hyperlink" Target="https://www.rd-alliance.org/rda-10th-plenary-registration" TargetMode="External"/><Relationship Id="rId4" Type="http://schemas.openxmlformats.org/officeDocument/2006/relationships/hyperlink" Target="https://www.rd-alliance.org/rda-10th-plenary-call-sessions" TargetMode="External"/><Relationship Id="rId9" Type="http://schemas.openxmlformats.org/officeDocument/2006/relationships/hyperlink" Target="https://www.rd-alliance.org/rda-10th-plenary-sponsorship-opportuniti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core.cloud.dcu.gr/rda_aok/" TargetMode="External"/><Relationship Id="rId4" Type="http://schemas.openxmlformats.org/officeDocument/2006/relationships/hyperlink" Target="https://www.rd-alliance.org/groups/rda-south-eastern-europ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www.rd-alliance.org/user/registe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7869" y="470263"/>
            <a:ext cx="8406882" cy="3709851"/>
          </a:xfrm>
        </p:spPr>
        <p:txBody>
          <a:bodyPr>
            <a:normAutofit fontScale="90000"/>
          </a:bodyPr>
          <a:lstStyle/>
          <a:p>
            <a:pPr algn="r"/>
            <a:br>
              <a:rPr lang="en-GB" b="1" dirty="0"/>
            </a:br>
            <a:br>
              <a:rPr lang="en-GB" b="1" dirty="0"/>
            </a:br>
            <a:r>
              <a:rPr lang="en-GB" b="1" dirty="0"/>
              <a:t>Research Data Alliance </a:t>
            </a:r>
            <a:br>
              <a:rPr lang="en-GB" b="1" dirty="0"/>
            </a:br>
            <a:r>
              <a:rPr lang="en-GB" sz="7300" b="1" dirty="0"/>
              <a:t>in a nutshell</a:t>
            </a:r>
            <a:br>
              <a:rPr lang="en-GB" b="1" dirty="0"/>
            </a:br>
            <a:r>
              <a:rPr lang="en-GB" sz="4900" dirty="0">
                <a:hlinkClick r:id="rId3"/>
              </a:rPr>
              <a:t>www.rd-alliance.org/about-rda</a:t>
            </a:r>
            <a:r>
              <a:rPr lang="en-GB" sz="4900" dirty="0"/>
              <a:t> </a:t>
            </a:r>
            <a:endParaRPr lang="en-GB" b="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997" y="189759"/>
            <a:ext cx="1361811" cy="889907"/>
          </a:xfrm>
          <a:prstGeom prst="rect">
            <a:avLst/>
          </a:prstGeom>
        </p:spPr>
      </p:pic>
      <p:sp>
        <p:nvSpPr>
          <p:cNvPr id="8" name="Segnaposto piè di pagina 7"/>
          <p:cNvSpPr>
            <a:spLocks noGrp="1"/>
          </p:cNvSpPr>
          <p:nvPr>
            <p:ph type="ftr" sz="quarter" idx="11"/>
          </p:nvPr>
        </p:nvSpPr>
        <p:spPr>
          <a:xfrm>
            <a:off x="2689414" y="6361612"/>
            <a:ext cx="5878285" cy="496388"/>
          </a:xfrm>
        </p:spPr>
        <p:txBody>
          <a:bodyPr/>
          <a:lstStyle/>
          <a:p>
            <a:pPr algn="l"/>
            <a:r>
              <a:rPr lang="en-GB" sz="1600" b="1" dirty="0">
                <a:solidFill>
                  <a:schemeClr val="bg1"/>
                </a:solidFill>
              </a:rPr>
              <a:t>www.rd-alliance.org -  @</a:t>
            </a:r>
            <a:r>
              <a:rPr lang="en-GB" sz="1600" b="1" dirty="0" err="1">
                <a:solidFill>
                  <a:schemeClr val="bg1"/>
                </a:solidFill>
              </a:rPr>
              <a:t>resdatall</a:t>
            </a:r>
            <a:endParaRPr lang="en-GB" sz="1600" b="1" dirty="0">
              <a:solidFill>
                <a:schemeClr val="bg1"/>
              </a:solidFill>
            </a:endParaRPr>
          </a:p>
        </p:txBody>
      </p:sp>
      <p:pic>
        <p:nvPicPr>
          <p:cNvPr id="7" name="Picture 2" descr="Creative Commons Licen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
        <p:nvSpPr>
          <p:cNvPr id="3" name="TextBox 2">
            <a:extLst>
              <a:ext uri="{FF2B5EF4-FFF2-40B4-BE49-F238E27FC236}">
                <a16:creationId xmlns:a16="http://schemas.microsoft.com/office/drawing/2014/main" id="{D991C098-0297-40AC-A79B-0C7BC9809514}"/>
              </a:ext>
            </a:extLst>
          </p:cNvPr>
          <p:cNvSpPr txBox="1"/>
          <p:nvPr/>
        </p:nvSpPr>
        <p:spPr>
          <a:xfrm>
            <a:off x="4075716" y="4619205"/>
            <a:ext cx="4189445" cy="646331"/>
          </a:xfrm>
          <a:prstGeom prst="rect">
            <a:avLst/>
          </a:prstGeom>
          <a:noFill/>
        </p:spPr>
        <p:txBody>
          <a:bodyPr wrap="square" rtlCol="0">
            <a:spAutoFit/>
          </a:bodyPr>
          <a:lstStyle/>
          <a:p>
            <a:r>
              <a:rPr lang="en-GB" b="1" dirty="0"/>
              <a:t>Fotis Karayannis, </a:t>
            </a:r>
          </a:p>
          <a:p>
            <a:r>
              <a:rPr lang="en-GB" b="1" dirty="0"/>
              <a:t>ATHENA Research Center/RDA Secretariat</a:t>
            </a:r>
            <a:endParaRPr lang="en-US" dirty="0"/>
          </a:p>
        </p:txBody>
      </p:sp>
      <p:pic>
        <p:nvPicPr>
          <p:cNvPr id="6" name="Picture 5">
            <a:extLst>
              <a:ext uri="{FF2B5EF4-FFF2-40B4-BE49-F238E27FC236}">
                <a16:creationId xmlns:a16="http://schemas.microsoft.com/office/drawing/2014/main" id="{C50033A2-11ED-4908-9539-8E253D8546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8595" y="136631"/>
            <a:ext cx="4747464" cy="1580381"/>
          </a:xfrm>
          <a:prstGeom prst="rect">
            <a:avLst/>
          </a:prstGeom>
        </p:spPr>
      </p:pic>
      <p:sp>
        <p:nvSpPr>
          <p:cNvPr id="11" name="AutoShape 4" descr="Αποτέλεσμα εικόνας για Athena Research Center logo">
            <a:extLst>
              <a:ext uri="{FF2B5EF4-FFF2-40B4-BE49-F238E27FC236}">
                <a16:creationId xmlns:a16="http://schemas.microsoft.com/office/drawing/2014/main" id="{B99D3B5D-C1BD-49F1-9FB3-6C6A022E6AC2}"/>
              </a:ext>
            </a:extLst>
          </p:cNvPr>
          <p:cNvSpPr>
            <a:spLocks noChangeAspect="1" noChangeArrowheads="1"/>
          </p:cNvSpPr>
          <p:nvPr/>
        </p:nvSpPr>
        <p:spPr bwMode="auto">
          <a:xfrm>
            <a:off x="2099970" y="5244240"/>
            <a:ext cx="857250" cy="857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1ECD3101-9375-4EEE-B044-279FA4029BD3}"/>
              </a:ext>
            </a:extLst>
          </p:cNvPr>
          <p:cNvPicPr>
            <a:picLocks noChangeAspect="1"/>
          </p:cNvPicPr>
          <p:nvPr/>
        </p:nvPicPr>
        <p:blipFill>
          <a:blip r:embed="rId7"/>
          <a:stretch>
            <a:fillRect/>
          </a:stretch>
        </p:blipFill>
        <p:spPr>
          <a:xfrm>
            <a:off x="2957220" y="4513746"/>
            <a:ext cx="857250" cy="857250"/>
          </a:xfrm>
          <a:prstGeom prst="rect">
            <a:avLst/>
          </a:prstGeom>
        </p:spPr>
      </p:pic>
    </p:spTree>
    <p:extLst>
      <p:ext uri="{BB962C8B-B14F-4D97-AF65-F5344CB8AC3E}">
        <p14:creationId xmlns:p14="http://schemas.microsoft.com/office/powerpoint/2010/main" val="37942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733" y="274644"/>
            <a:ext cx="1177241" cy="769296"/>
          </a:xfrm>
          <a:prstGeom prst="rect">
            <a:avLst/>
          </a:prstGeom>
        </p:spPr>
      </p:pic>
      <p:sp>
        <p:nvSpPr>
          <p:cNvPr id="50" name="Title 1"/>
          <p:cNvSpPr>
            <a:spLocks noGrp="1"/>
          </p:cNvSpPr>
          <p:nvPr>
            <p:ph type="title" idx="4294967295"/>
          </p:nvPr>
        </p:nvSpPr>
        <p:spPr>
          <a:xfrm>
            <a:off x="1502128" y="-20599"/>
            <a:ext cx="7639050" cy="1012301"/>
          </a:xfrm>
        </p:spPr>
        <p:txBody>
          <a:bodyPr>
            <a:normAutofit/>
          </a:bodyPr>
          <a:lstStyle/>
          <a:p>
            <a:pPr algn="r"/>
            <a:r>
              <a:rPr lang="en-GB" sz="4000" dirty="0"/>
              <a:t>Organisational &amp; Affiliate Members</a:t>
            </a:r>
          </a:p>
        </p:txBody>
      </p:sp>
      <p:sp>
        <p:nvSpPr>
          <p:cNvPr id="88" name="Title 4"/>
          <p:cNvSpPr txBox="1">
            <a:spLocks/>
          </p:cNvSpPr>
          <p:nvPr/>
        </p:nvSpPr>
        <p:spPr bwMode="auto">
          <a:xfrm>
            <a:off x="-163409" y="6399165"/>
            <a:ext cx="6455503" cy="3416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sz="1600" b="1" dirty="0">
                <a:solidFill>
                  <a:schemeClr val="bg1"/>
                </a:solidFill>
              </a:rPr>
              <a:t>rd-alliance.org/get-involved/organisational-membership</a:t>
            </a:r>
            <a:endParaRPr lang="en-GB" altLang="en-US" sz="1600" b="1" dirty="0">
              <a:solidFill>
                <a:schemeClr val="bg1"/>
              </a:solidFill>
              <a:ea typeface="ＭＳ Ｐゴシック" pitchFamily="34" charset="-128"/>
            </a:endParaRPr>
          </a:p>
        </p:txBody>
      </p:sp>
      <p:pic>
        <p:nvPicPr>
          <p:cNvPr id="64" name="Picture 2" descr="Creative Commons Li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
        <p:nvSpPr>
          <p:cNvPr id="67"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sp>
        <p:nvSpPr>
          <p:cNvPr id="68" name="Rettangolo 5"/>
          <p:cNvSpPr>
            <a:spLocks noChangeArrowheads="1"/>
          </p:cNvSpPr>
          <p:nvPr/>
        </p:nvSpPr>
        <p:spPr bwMode="auto">
          <a:xfrm>
            <a:off x="40945" y="1069168"/>
            <a:ext cx="1851340" cy="612934"/>
          </a:xfrm>
          <a:prstGeom prst="roundRect">
            <a:avLst/>
          </a:prstGeom>
          <a:ln/>
          <a:extLst/>
        </p:spPr>
        <p:style>
          <a:lnRef idx="1">
            <a:schemeClr val="accent1"/>
          </a:lnRef>
          <a:fillRef idx="3">
            <a:schemeClr val="accent1"/>
          </a:fillRef>
          <a:effectRef idx="2">
            <a:schemeClr val="accent1"/>
          </a:effectRef>
          <a:fontRef idx="minor">
            <a:schemeClr val="lt1"/>
          </a:fontRef>
        </p:style>
        <p:txBody>
          <a:bodyPr wrap="square">
            <a:spAutoFit/>
          </a:bodyPr>
          <a:lstStyle>
            <a:lvl1pPr eaLnBrk="0" hangingPunct="0">
              <a:defRPr sz="2800" b="1">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9pPr>
          </a:lstStyle>
          <a:p>
            <a:pPr eaLnBrk="1" hangingPunct="1">
              <a:defRPr/>
            </a:pPr>
            <a:r>
              <a:rPr lang="en-GB" altLang="en-US" sz="1500" dirty="0">
                <a:solidFill>
                  <a:schemeClr val="tx1"/>
                </a:solidFill>
              </a:rPr>
              <a:t>43 Organisational Members</a:t>
            </a:r>
          </a:p>
        </p:txBody>
      </p:sp>
      <p:pic>
        <p:nvPicPr>
          <p:cNvPr id="69" name="Segnaposto contenuto 34" descr="CASRAI.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648" y="4627563"/>
            <a:ext cx="1243013" cy="358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Immagine 35" descr="CODATA.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7612" y="3960450"/>
            <a:ext cx="988755" cy="68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Immagine 36" descr="DataCite_logo.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955119" y="5021667"/>
            <a:ext cx="632342" cy="62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ettangolo 5"/>
          <p:cNvSpPr>
            <a:spLocks noChangeArrowheads="1"/>
          </p:cNvSpPr>
          <p:nvPr/>
        </p:nvSpPr>
        <p:spPr bwMode="auto">
          <a:xfrm>
            <a:off x="7281" y="1737486"/>
            <a:ext cx="1854598" cy="4572000"/>
          </a:xfrm>
          <a:prstGeom prst="roundRect">
            <a:avLst>
              <a:gd name="adj" fmla="val 14516"/>
            </a:avLst>
          </a:prstGeom>
          <a:solidFill>
            <a:schemeClr val="bg1"/>
          </a:solidFill>
          <a:ln/>
          <a:extLst/>
        </p:spPr>
        <p:style>
          <a:lnRef idx="1">
            <a:schemeClr val="accent1"/>
          </a:lnRef>
          <a:fillRef idx="3">
            <a:schemeClr val="accent1"/>
          </a:fillRef>
          <a:effectRef idx="2">
            <a:schemeClr val="accent1"/>
          </a:effectRef>
          <a:fontRef idx="minor">
            <a:schemeClr val="lt1"/>
          </a:fontRef>
        </p:style>
        <p:txBody>
          <a:bodyPr wrap="square">
            <a:spAutoFit/>
          </a:bodyPr>
          <a:lstStyle>
            <a:lvl1pPr eaLnBrk="0" hangingPunct="0">
              <a:defRPr sz="2800" b="1">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9pPr>
          </a:lstStyle>
          <a:p>
            <a:pPr eaLnBrk="1" hangingPunct="1">
              <a:defRPr/>
            </a:pPr>
            <a:r>
              <a:rPr lang="en-US" altLang="en-US" sz="1500" dirty="0">
                <a:solidFill>
                  <a:schemeClr val="tx1"/>
                </a:solidFill>
              </a:rPr>
              <a:t>8</a:t>
            </a:r>
            <a:r>
              <a:rPr lang="en-GB" altLang="en-US" sz="1500" dirty="0">
                <a:solidFill>
                  <a:schemeClr val="tx1"/>
                </a:solidFill>
              </a:rPr>
              <a:t> Affiliate Members </a:t>
            </a:r>
          </a:p>
          <a:p>
            <a:pPr eaLnBrk="1" hangingPunct="1">
              <a:defRPr/>
            </a:pPr>
            <a:endParaRPr lang="en-GB" altLang="en-US" sz="1500" dirty="0">
              <a:solidFill>
                <a:schemeClr val="tx1"/>
              </a:solidFill>
            </a:endParaRPr>
          </a:p>
          <a:p>
            <a:pPr eaLnBrk="1" hangingPunct="1">
              <a:defRPr/>
            </a:pPr>
            <a:endParaRPr lang="en-GB" altLang="en-US" sz="1500" dirty="0">
              <a:solidFill>
                <a:schemeClr val="tx1"/>
              </a:solidFill>
            </a:endParaRPr>
          </a:p>
          <a:p>
            <a:pPr eaLnBrk="1" hangingPunct="1">
              <a:defRPr/>
            </a:pPr>
            <a:endParaRPr lang="en-GB" altLang="en-US" sz="1500" dirty="0">
              <a:solidFill>
                <a:schemeClr val="tx1"/>
              </a:solidFill>
            </a:endParaRPr>
          </a:p>
          <a:p>
            <a:pPr eaLnBrk="1" hangingPunct="1">
              <a:defRPr/>
            </a:pPr>
            <a:endParaRPr lang="en-GB" altLang="en-US" sz="1500" dirty="0">
              <a:solidFill>
                <a:schemeClr val="tx1"/>
              </a:solidFill>
            </a:endParaRPr>
          </a:p>
          <a:p>
            <a:pPr eaLnBrk="1" hangingPunct="1">
              <a:defRPr/>
            </a:pPr>
            <a:endParaRPr lang="en-GB" altLang="en-US" sz="1500" dirty="0">
              <a:solidFill>
                <a:schemeClr val="tx1"/>
              </a:solidFill>
            </a:endParaRPr>
          </a:p>
          <a:p>
            <a:pPr eaLnBrk="1" hangingPunct="1">
              <a:defRPr/>
            </a:pPr>
            <a:endParaRPr lang="en-GB" altLang="en-US" sz="1500" dirty="0">
              <a:solidFill>
                <a:schemeClr val="tx1"/>
              </a:solidFill>
            </a:endParaRPr>
          </a:p>
          <a:p>
            <a:pPr eaLnBrk="1" hangingPunct="1">
              <a:defRPr/>
            </a:pPr>
            <a:endParaRPr lang="en-GB" altLang="en-US" sz="1500" dirty="0">
              <a:solidFill>
                <a:schemeClr val="tx1"/>
              </a:solidFill>
            </a:endParaRPr>
          </a:p>
          <a:p>
            <a:pPr eaLnBrk="1" hangingPunct="1">
              <a:defRPr/>
            </a:pPr>
            <a:endParaRPr lang="en-GB" altLang="en-US" sz="1500" dirty="0">
              <a:solidFill>
                <a:schemeClr val="tx1"/>
              </a:solidFill>
            </a:endParaRPr>
          </a:p>
          <a:p>
            <a:pPr eaLnBrk="1" hangingPunct="1">
              <a:defRPr/>
            </a:pPr>
            <a:endParaRPr lang="en-GB" altLang="en-US" sz="1500" dirty="0">
              <a:solidFill>
                <a:schemeClr val="tx1"/>
              </a:solidFill>
            </a:endParaRPr>
          </a:p>
          <a:p>
            <a:pPr eaLnBrk="1" hangingPunct="1">
              <a:defRPr/>
            </a:pPr>
            <a:endParaRPr lang="en-GB" altLang="en-US" sz="1500" dirty="0">
              <a:solidFill>
                <a:schemeClr val="tx1"/>
              </a:solidFill>
            </a:endParaRPr>
          </a:p>
          <a:p>
            <a:pPr eaLnBrk="1" hangingPunct="1">
              <a:defRPr/>
            </a:pPr>
            <a:endParaRPr lang="en-GB" altLang="en-US" sz="1500" dirty="0">
              <a:solidFill>
                <a:schemeClr val="tx1"/>
              </a:solidFill>
            </a:endParaRPr>
          </a:p>
          <a:p>
            <a:pPr eaLnBrk="1" hangingPunct="1">
              <a:defRPr/>
            </a:pPr>
            <a:endParaRPr lang="en-GB" altLang="en-US" sz="1500" dirty="0">
              <a:solidFill>
                <a:schemeClr val="tx1"/>
              </a:solidFill>
            </a:endParaRPr>
          </a:p>
          <a:p>
            <a:pPr eaLnBrk="1" hangingPunct="1">
              <a:defRPr/>
            </a:pPr>
            <a:endParaRPr lang="en-GB" altLang="en-US" sz="1500" dirty="0">
              <a:solidFill>
                <a:schemeClr val="tx1"/>
              </a:solidFill>
            </a:endParaRPr>
          </a:p>
        </p:txBody>
      </p:sp>
      <p:pic>
        <p:nvPicPr>
          <p:cNvPr id="73" name="Immagine 37" descr="ORCID_logo.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398833" y="5758525"/>
            <a:ext cx="1154415" cy="55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Segnaposto contenuto 34" descr="CASRAI.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0981" y="2370546"/>
            <a:ext cx="1429183" cy="4134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Immagine 35" descr="CODATA.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567" y="4899405"/>
            <a:ext cx="1046132" cy="75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Immagine 36" descr="DataCite_logo.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454" y="2794720"/>
            <a:ext cx="782125" cy="778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Immagine 38" descr="World Data System-Logo.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945563" y="4874631"/>
            <a:ext cx="868847" cy="86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33668" y="1548469"/>
            <a:ext cx="1596900" cy="515571"/>
          </a:xfrm>
          <a:prstGeom prst="rect">
            <a:avLst/>
          </a:prstGeom>
        </p:spPr>
      </p:pic>
      <p:pic>
        <p:nvPicPr>
          <p:cNvPr id="91" name="Picture 9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73639" y="5493323"/>
            <a:ext cx="638002" cy="638002"/>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92" name="Picture 9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021798" y="5499228"/>
            <a:ext cx="694411" cy="655289"/>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93" name="Picture 92"/>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908771" y="5556610"/>
            <a:ext cx="2021439" cy="541593"/>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94" name="Picture 9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016957" y="4301736"/>
            <a:ext cx="1068292" cy="521276"/>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95" name="Picture 94"/>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924090" y="4853732"/>
            <a:ext cx="2090969" cy="639591"/>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96" name="Picture 95"/>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871348" y="4313168"/>
            <a:ext cx="941915" cy="450481"/>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97" name="Picture 9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831027" y="4375776"/>
            <a:ext cx="2412278" cy="216908"/>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98" name="Picture 9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446999" y="4206978"/>
            <a:ext cx="1184873" cy="541092"/>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99" name="Picture 98"/>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012376" y="4254059"/>
            <a:ext cx="676600" cy="457162"/>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00" name="Picture 99"/>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314630" y="3564434"/>
            <a:ext cx="646876" cy="630105"/>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01" name="Picture 100"/>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095312" y="3593248"/>
            <a:ext cx="893093" cy="535856"/>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02" name="Picture 101"/>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759314" y="3539328"/>
            <a:ext cx="1036189" cy="625219"/>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03" name="Picture 102"/>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516209" y="2991908"/>
            <a:ext cx="457200" cy="521494"/>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04" name="Picture 103"/>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014391" y="2501328"/>
            <a:ext cx="1384586" cy="378867"/>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05" name="Picture 104"/>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615473" y="2974478"/>
            <a:ext cx="794082" cy="482515"/>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06" name="Picture 105"/>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4539420" y="2832078"/>
            <a:ext cx="744410" cy="734529"/>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07" name="Picture 106"/>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8413726" y="2278595"/>
            <a:ext cx="662166" cy="732883"/>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08" name="Picture 107"/>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4796929" y="2295000"/>
            <a:ext cx="1140197" cy="541594"/>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09" name="Picture 108"/>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966579" y="2603844"/>
            <a:ext cx="1428750" cy="438150"/>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10" name="Picture 109"/>
          <p:cNvPicPr>
            <a:picLocks noChangeAspect="1"/>
          </p:cNvPicPr>
          <p:nvPr/>
        </p:nvPicPr>
        <p:blipFill rotWithShape="1">
          <a:blip r:embed="rId30" cstate="print">
            <a:extLst>
              <a:ext uri="{28A0092B-C50C-407E-A947-70E740481C1C}">
                <a14:useLocalDpi xmlns:a14="http://schemas.microsoft.com/office/drawing/2010/main"/>
              </a:ext>
            </a:extLst>
          </a:blip>
          <a:srcRect r="27992"/>
          <a:stretch/>
        </p:blipFill>
        <p:spPr>
          <a:xfrm>
            <a:off x="6073214" y="1713798"/>
            <a:ext cx="2072139" cy="519837"/>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11" name="Picture 110"/>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3745072" y="1083310"/>
            <a:ext cx="1030893" cy="496356"/>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12" name="Picture 111"/>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3092106" y="1096979"/>
            <a:ext cx="442761" cy="442761"/>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13" name="Picture 112"/>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1929408" y="1066830"/>
            <a:ext cx="1084630" cy="498929"/>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14" name="Picture 113"/>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5643362" y="1094124"/>
            <a:ext cx="690086" cy="587851"/>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15" name="Picture 114"/>
          <p:cNvPicPr>
            <a:picLocks noChangeAspect="1"/>
          </p:cNvPicPr>
          <p:nvPr/>
        </p:nvPicPr>
        <p:blipFill>
          <a:blip r:embed="rId35" cstate="print"/>
          <a:stretch>
            <a:fillRect/>
          </a:stretch>
        </p:blipFill>
        <p:spPr>
          <a:xfrm>
            <a:off x="1892165" y="2023256"/>
            <a:ext cx="1392360" cy="565015"/>
          </a:xfrm>
          <a:prstGeom prst="rect">
            <a:avLst/>
          </a:prstGeom>
        </p:spPr>
      </p:pic>
      <p:pic>
        <p:nvPicPr>
          <p:cNvPr id="116" name="Picture 115"/>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5308534" y="1716510"/>
            <a:ext cx="722205" cy="583064"/>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17" name="Picture 116"/>
          <p:cNvPicPr>
            <a:picLocks noChangeAspect="1"/>
          </p:cNvPicPr>
          <p:nvPr/>
        </p:nvPicPr>
        <p:blipFill>
          <a:blip r:embed="rId37" cstate="print"/>
          <a:stretch>
            <a:fillRect/>
          </a:stretch>
        </p:blipFill>
        <p:spPr>
          <a:xfrm>
            <a:off x="5627122" y="5496055"/>
            <a:ext cx="1930794" cy="590595"/>
          </a:xfrm>
          <a:prstGeom prst="rect">
            <a:avLst/>
          </a:prstGeom>
        </p:spPr>
      </p:pic>
      <p:pic>
        <p:nvPicPr>
          <p:cNvPr id="118" name="Picture 117"/>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3548644" y="1704571"/>
            <a:ext cx="1654168" cy="661667"/>
          </a:xfrm>
          <a:prstGeom prst="rect">
            <a:avLst/>
          </a:prstGeom>
        </p:spPr>
      </p:pic>
      <p:pic>
        <p:nvPicPr>
          <p:cNvPr id="119" name="Picture 118"/>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8204528" y="1751650"/>
            <a:ext cx="913839" cy="580538"/>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20" name="Picture 6" descr="DataONE"/>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3466197" y="2389238"/>
            <a:ext cx="1285691" cy="394731"/>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8" descr="Max-Planck-Gesellschaft - Max Planck Computing &amp; Data Facility"/>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7354159" y="3651062"/>
            <a:ext cx="1390650" cy="46672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6682455" y="1243343"/>
            <a:ext cx="1231678" cy="301077"/>
          </a:xfrm>
          <a:prstGeom prst="rect">
            <a:avLst/>
          </a:prstGeom>
        </p:spPr>
      </p:pic>
      <p:pic>
        <p:nvPicPr>
          <p:cNvPr id="123" name="Picture 122"/>
          <p:cNvPicPr>
            <a:picLocks noChangeAspect="1"/>
          </p:cNvPicPr>
          <p:nvPr/>
        </p:nvPicPr>
        <p:blipFill>
          <a:blip r:embed="rId43" cstate="print"/>
          <a:stretch>
            <a:fillRect/>
          </a:stretch>
        </p:blipFill>
        <p:spPr>
          <a:xfrm>
            <a:off x="1904021" y="3156021"/>
            <a:ext cx="1576886" cy="304114"/>
          </a:xfrm>
          <a:prstGeom prst="rect">
            <a:avLst/>
          </a:prstGeom>
        </p:spPr>
      </p:pic>
      <p:pic>
        <p:nvPicPr>
          <p:cNvPr id="124" name="Picture 123"/>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5493028" y="2985261"/>
            <a:ext cx="1043444" cy="486941"/>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25" name="Picture 2" descr="https://www.rd-alliance.org/system/files/logoCAICYT_1001.png">
            <a:hlinkClick r:id="rId45"/>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8216624" y="1097371"/>
            <a:ext cx="778415" cy="608137"/>
          </a:xfrm>
          <a:prstGeom prst="rect">
            <a:avLst/>
          </a:prstGeom>
          <a:noFill/>
          <a:extLst>
            <a:ext uri="{909E8E84-426E-40DD-AFC4-6F175D3DCCD1}">
              <a14:hiddenFill xmlns:a14="http://schemas.microsoft.com/office/drawing/2010/main">
                <a:solidFill>
                  <a:srgbClr val="FFFFFF"/>
                </a:solidFill>
              </a14:hiddenFill>
            </a:ext>
          </a:extLst>
        </p:spPr>
      </p:pic>
      <p:cxnSp>
        <p:nvCxnSpPr>
          <p:cNvPr id="126" name="Straight Connector 125"/>
          <p:cNvCxnSpPr/>
          <p:nvPr/>
        </p:nvCxnSpPr>
        <p:spPr>
          <a:xfrm>
            <a:off x="1943887" y="1017564"/>
            <a:ext cx="69689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7" name="Picture 126"/>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128968" y="3558201"/>
            <a:ext cx="1665986" cy="642569"/>
          </a:xfrm>
          <a:prstGeom prst="rect">
            <a:avLst/>
          </a:prstGeom>
        </p:spPr>
      </p:pic>
      <p:pic>
        <p:nvPicPr>
          <p:cNvPr id="128" name="Picture 2" descr="https://rd-alliance.org/system/files/Blackfynn.png"/>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4844304" y="1105075"/>
            <a:ext cx="602849" cy="602849"/>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Αποτέλεσμα εικόνας για ICM Warsaw logo"/>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1961982" y="3580187"/>
            <a:ext cx="1747880" cy="561977"/>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6" descr="https://rd-alliance.org/system/files/RDS-logo.png"/>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4199608" y="4851951"/>
            <a:ext cx="1424034" cy="494852"/>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8" descr="https://www.rd-alliance.org/system/files/wiley-wordmark.png"/>
          <p:cNvPicPr>
            <a:picLocks noChangeAspect="1" noChangeArrowheads="1"/>
          </p:cNvPicPr>
          <p:nvPr/>
        </p:nvPicPr>
        <p:blipFill>
          <a:blip r:embed="rId51" cstate="print">
            <a:extLst>
              <a:ext uri="{28A0092B-C50C-407E-A947-70E740481C1C}">
                <a14:useLocalDpi xmlns:a14="http://schemas.microsoft.com/office/drawing/2010/main"/>
              </a:ext>
            </a:extLst>
          </a:blip>
          <a:srcRect/>
          <a:stretch>
            <a:fillRect/>
          </a:stretch>
        </p:blipFill>
        <p:spPr bwMode="auto">
          <a:xfrm>
            <a:off x="7831320" y="5659393"/>
            <a:ext cx="1164811" cy="242669"/>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39"/>
          <p:cNvPicPr>
            <a:picLocks noChangeAspect="1"/>
          </p:cNvPicPr>
          <p:nvPr/>
        </p:nvPicPr>
        <p:blipFill>
          <a:blip r:embed="rId52" cstate="print">
            <a:extLst>
              <a:ext uri="{28A0092B-C50C-407E-A947-70E740481C1C}">
                <a14:useLocalDpi xmlns:a14="http://schemas.microsoft.com/office/drawing/2010/main"/>
              </a:ext>
            </a:extLst>
          </a:blip>
          <a:srcRect/>
          <a:stretch>
            <a:fillRect/>
          </a:stretch>
        </p:blipFill>
        <p:spPr bwMode="auto">
          <a:xfrm>
            <a:off x="6720534" y="2926597"/>
            <a:ext cx="1547091" cy="68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Picture 2" descr="https://www.rd-alliance.org/system/files/icstiwidgetnew-2.jpg"/>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23588" y="4240039"/>
            <a:ext cx="1363873" cy="554074"/>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descr="https://www.rd-alliance.org/system/files/pitt_logo.png"/>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5808191" y="4904920"/>
            <a:ext cx="3309701" cy="486066"/>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4" descr="https://www.rd-alliance.org/system/files/DeIC-logo-sort.png"/>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6059850" y="2370546"/>
            <a:ext cx="833960" cy="336692"/>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35"/>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853598" y="2926597"/>
            <a:ext cx="965791" cy="514253"/>
          </a:xfrm>
          <a:prstGeom prst="rect">
            <a:avLst/>
          </a:prstGeom>
        </p:spPr>
      </p:pic>
    </p:spTree>
    <p:extLst>
      <p:ext uri="{BB962C8B-B14F-4D97-AF65-F5344CB8AC3E}">
        <p14:creationId xmlns:p14="http://schemas.microsoft.com/office/powerpoint/2010/main" val="339296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060" y="1137812"/>
            <a:ext cx="9063277" cy="3207119"/>
          </a:xfrm>
          <a:solidFill>
            <a:schemeClr val="accent4">
              <a:lumMod val="60000"/>
              <a:lumOff val="40000"/>
            </a:schemeClr>
          </a:solidFill>
          <a:ln w="12700">
            <a:noFill/>
          </a:ln>
          <a:effectLst>
            <a:glow rad="63500">
              <a:schemeClr val="accent3">
                <a:satMod val="175000"/>
                <a:alpha val="40000"/>
              </a:schemeClr>
            </a:glow>
          </a:effectLst>
        </p:spPr>
        <p:txBody>
          <a:bodyPr numCol="2">
            <a:noAutofit/>
          </a:bodyPr>
          <a:lstStyle/>
          <a:p>
            <a:pPr marL="0" indent="0">
              <a:spcBef>
                <a:spcPts val="0"/>
              </a:spcBef>
              <a:buNone/>
              <a:defRPr/>
            </a:pPr>
            <a:r>
              <a:rPr lang="en-US" sz="1600" b="1" dirty="0">
                <a:solidFill>
                  <a:schemeClr val="tx1"/>
                </a:solidFill>
                <a:latin typeface="Gisha" panose="020B0502040204020203" pitchFamily="34" charset="-79"/>
                <a:cs typeface="Gisha" panose="020B0502040204020203" pitchFamily="34" charset="-79"/>
              </a:rPr>
              <a:t>Domain Science - focused</a:t>
            </a:r>
          </a:p>
          <a:p>
            <a:pPr>
              <a:spcBef>
                <a:spcPts val="450"/>
              </a:spcBef>
              <a:buFont typeface="Wingdings" pitchFamily="2" charset="2"/>
              <a:buChar char="q"/>
              <a:defRPr/>
            </a:pPr>
            <a:r>
              <a:rPr lang="en-US" sz="1200" b="1" dirty="0" err="1">
                <a:solidFill>
                  <a:schemeClr val="tx1"/>
                </a:solidFill>
                <a:latin typeface="Gisha" panose="020B0502040204020203" pitchFamily="34" charset="-79"/>
                <a:cs typeface="Gisha" panose="020B0502040204020203" pitchFamily="34" charset="-79"/>
              </a:rPr>
              <a:t>Agrisemantics</a:t>
            </a:r>
            <a:r>
              <a:rPr lang="en-US" sz="1200" b="1" dirty="0">
                <a:solidFill>
                  <a:schemeClr val="tx1"/>
                </a:solidFill>
                <a:latin typeface="Gisha" panose="020B0502040204020203" pitchFamily="34" charset="-79"/>
                <a:cs typeface="Gisha" panose="020B0502040204020203" pitchFamily="34" charset="-79"/>
              </a:rPr>
              <a:t> WG</a:t>
            </a:r>
          </a:p>
          <a:p>
            <a:pPr>
              <a:spcBef>
                <a:spcPts val="450"/>
              </a:spcBef>
              <a:buFont typeface="Wingdings" pitchFamily="2" charset="2"/>
              <a:buChar char="q"/>
              <a:defRPr/>
            </a:pPr>
            <a:r>
              <a:rPr lang="en-US" sz="1200" b="1" dirty="0" err="1">
                <a:solidFill>
                  <a:schemeClr val="tx1"/>
                </a:solidFill>
                <a:latin typeface="Gisha" panose="020B0502040204020203" pitchFamily="34" charset="-79"/>
                <a:cs typeface="Gisha" panose="020B0502040204020203" pitchFamily="34" charset="-79"/>
              </a:rPr>
              <a:t>BioSharing</a:t>
            </a:r>
            <a:r>
              <a:rPr lang="en-US" sz="1200" b="1" dirty="0">
                <a:solidFill>
                  <a:schemeClr val="tx1"/>
                </a:solidFill>
                <a:latin typeface="Gisha" panose="020B0502040204020203" pitchFamily="34" charset="-79"/>
                <a:cs typeface="Gisha" panose="020B0502040204020203" pitchFamily="34" charset="-79"/>
              </a:rPr>
              <a:t> Registry WG</a:t>
            </a:r>
          </a:p>
          <a:p>
            <a:pPr>
              <a:spcBef>
                <a:spcPts val="450"/>
              </a:spcBef>
              <a:buFont typeface="Wingdings" pitchFamily="2" charset="2"/>
              <a:buChar char="q"/>
              <a:defRPr/>
            </a:pPr>
            <a:r>
              <a:rPr lang="en-US" sz="1200" b="1" dirty="0">
                <a:solidFill>
                  <a:schemeClr val="tx1"/>
                </a:solidFill>
                <a:latin typeface="Gisha" panose="020B0502040204020203" pitchFamily="34" charset="-79"/>
                <a:cs typeface="Gisha" panose="020B0502040204020203" pitchFamily="34" charset="-79"/>
              </a:rPr>
              <a:t>Fisheries Data Interoperability WG</a:t>
            </a:r>
          </a:p>
          <a:p>
            <a:pPr>
              <a:spcBef>
                <a:spcPts val="450"/>
              </a:spcBef>
              <a:buFont typeface="Wingdings" pitchFamily="2" charset="2"/>
              <a:buChar char="q"/>
              <a:defRPr/>
            </a:pPr>
            <a:r>
              <a:rPr lang="en-US" sz="1200" b="1" dirty="0">
                <a:solidFill>
                  <a:schemeClr val="tx1"/>
                </a:solidFill>
                <a:latin typeface="Gisha" panose="020B0502040204020203" pitchFamily="34" charset="-79"/>
                <a:cs typeface="Gisha" panose="020B0502040204020203" pitchFamily="34" charset="-79"/>
              </a:rPr>
              <a:t>On-Farm Data Sharing (OFDS) WG</a:t>
            </a:r>
          </a:p>
          <a:p>
            <a:pPr>
              <a:spcBef>
                <a:spcPts val="450"/>
              </a:spcBef>
              <a:buFont typeface="Wingdings" pitchFamily="2" charset="2"/>
              <a:buChar char="q"/>
              <a:defRPr/>
            </a:pPr>
            <a:r>
              <a:rPr lang="it-IT" sz="1200" b="1" dirty="0">
                <a:solidFill>
                  <a:schemeClr val="tx1"/>
                </a:solidFill>
                <a:latin typeface="Gisha" panose="020B0502040204020203" pitchFamily="34" charset="-79"/>
                <a:cs typeface="Gisha" panose="020B0502040204020203" pitchFamily="34" charset="-79"/>
              </a:rPr>
              <a:t>Rice Data Interoperability WG</a:t>
            </a:r>
          </a:p>
          <a:p>
            <a:pPr>
              <a:spcBef>
                <a:spcPts val="450"/>
              </a:spcBef>
              <a:buFont typeface="Wingdings" pitchFamily="2" charset="2"/>
              <a:buChar char="q"/>
              <a:defRPr/>
            </a:pPr>
            <a:r>
              <a:rPr lang="it-IT" sz="1200" b="1" dirty="0" err="1">
                <a:solidFill>
                  <a:schemeClr val="tx1"/>
                </a:solidFill>
                <a:latin typeface="Gisha" panose="020B0502040204020203" pitchFamily="34" charset="-79"/>
                <a:cs typeface="Gisha" panose="020B0502040204020203" pitchFamily="34" charset="-79"/>
              </a:rPr>
              <a:t>Wheat</a:t>
            </a:r>
            <a:r>
              <a:rPr lang="it-IT" sz="1200" b="1" dirty="0">
                <a:solidFill>
                  <a:schemeClr val="tx1"/>
                </a:solidFill>
                <a:latin typeface="Gisha" panose="020B0502040204020203" pitchFamily="34" charset="-79"/>
                <a:cs typeface="Gisha" panose="020B0502040204020203" pitchFamily="34" charset="-79"/>
              </a:rPr>
              <a:t> Data </a:t>
            </a:r>
            <a:r>
              <a:rPr lang="it-IT" sz="1200" b="1" dirty="0" err="1">
                <a:solidFill>
                  <a:schemeClr val="tx1"/>
                </a:solidFill>
                <a:latin typeface="Gisha" panose="020B0502040204020203" pitchFamily="34" charset="-79"/>
                <a:cs typeface="Gisha" panose="020B0502040204020203" pitchFamily="34" charset="-79"/>
              </a:rPr>
              <a:t>Interoperability</a:t>
            </a:r>
            <a:r>
              <a:rPr lang="it-IT" sz="1200" b="1" dirty="0">
                <a:solidFill>
                  <a:schemeClr val="tx1"/>
                </a:solidFill>
                <a:latin typeface="Gisha" panose="020B0502040204020203" pitchFamily="34" charset="-79"/>
                <a:cs typeface="Gisha" panose="020B0502040204020203" pitchFamily="34" charset="-79"/>
              </a:rPr>
              <a:t> WG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Agricultural Data IG (IGAD)</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Biodiversity Data Integration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Chemistry Research Data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Digital Practices in History and Ethnography IG</a:t>
            </a:r>
          </a:p>
          <a:p>
            <a:pPr>
              <a:spcBef>
                <a:spcPts val="450"/>
              </a:spcBef>
              <a:buFont typeface="Wingdings" pitchFamily="2" charset="2"/>
              <a:buChar char="q"/>
              <a:defRPr/>
            </a:pPr>
            <a:endParaRPr lang="en-US" sz="1200" dirty="0">
              <a:solidFill>
                <a:schemeClr val="tx1"/>
              </a:solidFill>
              <a:latin typeface="Gisha" panose="020B0502040204020203" pitchFamily="34" charset="-79"/>
              <a:cs typeface="Gisha" panose="020B0502040204020203" pitchFamily="34" charset="-79"/>
            </a:endParaRP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Geospatial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Global Water Information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Health Data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Linguistics Data Interest Group </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Mapping the Landscape IG</a:t>
            </a:r>
          </a:p>
          <a:p>
            <a:pPr>
              <a:spcBef>
                <a:spcPts val="450"/>
              </a:spcBef>
              <a:buFont typeface="Wingdings" pitchFamily="2" charset="2"/>
              <a:buChar char="q"/>
              <a:defRPr/>
            </a:pPr>
            <a:r>
              <a:rPr lang="it-IT" sz="1200" dirty="0">
                <a:solidFill>
                  <a:schemeClr val="tx1"/>
                </a:solidFill>
                <a:latin typeface="Gisha" panose="020B0502040204020203" pitchFamily="34" charset="-79"/>
                <a:cs typeface="Gisha" panose="020B0502040204020203" pitchFamily="34" charset="-79"/>
              </a:rPr>
              <a:t>Marine Data </a:t>
            </a:r>
            <a:r>
              <a:rPr lang="it-IT" sz="1200" dirty="0" err="1">
                <a:solidFill>
                  <a:schemeClr val="tx1"/>
                </a:solidFill>
                <a:latin typeface="Gisha" panose="020B0502040204020203" pitchFamily="34" charset="-79"/>
                <a:cs typeface="Gisha" panose="020B0502040204020203" pitchFamily="34" charset="-79"/>
              </a:rPr>
              <a:t>Harmonization</a:t>
            </a:r>
            <a:r>
              <a:rPr lang="it-IT" sz="1200" dirty="0">
                <a:solidFill>
                  <a:schemeClr val="tx1"/>
                </a:solidFill>
                <a:latin typeface="Gisha" panose="020B0502040204020203" pitchFamily="34" charset="-79"/>
                <a:cs typeface="Gisha" panose="020B0502040204020203" pitchFamily="34" charset="-79"/>
              </a:rPr>
              <a:t>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Quality of Urban Life IG</a:t>
            </a:r>
          </a:p>
          <a:p>
            <a:pPr>
              <a:spcBef>
                <a:spcPts val="450"/>
              </a:spcBef>
              <a:buFont typeface="Wingdings" pitchFamily="2" charset="2"/>
              <a:buChar char="q"/>
              <a:defRPr/>
            </a:pPr>
            <a:r>
              <a:rPr lang="it-IT" sz="1100" dirty="0">
                <a:solidFill>
                  <a:schemeClr val="tx1"/>
                </a:solidFill>
                <a:latin typeface="Gisha" panose="020B0502040204020203" pitchFamily="34" charset="-79"/>
                <a:cs typeface="Gisha" panose="020B0502040204020203" pitchFamily="34" charset="-79"/>
              </a:rPr>
              <a:t>RDA/CODATA Materials Data, Infrastructure &amp; Interoperability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Research data needs of the Photon and Neutron Science community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Small Unmanned Aircraft Systems’ Data IG</a:t>
            </a:r>
            <a:endParaRPr lang="it-IT" sz="1200" dirty="0">
              <a:solidFill>
                <a:schemeClr val="tx1"/>
              </a:solidFill>
              <a:latin typeface="Gisha" panose="020B0502040204020203" pitchFamily="34" charset="-79"/>
              <a:cs typeface="Gisha" panose="020B0502040204020203" pitchFamily="34" charset="-79"/>
            </a:endParaRP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Structural Biology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Weather, Climate and air quality IG</a:t>
            </a:r>
          </a:p>
        </p:txBody>
      </p:sp>
      <p:sp>
        <p:nvSpPr>
          <p:cNvPr id="5" name="Title 1"/>
          <p:cNvSpPr txBox="1">
            <a:spLocks/>
          </p:cNvSpPr>
          <p:nvPr/>
        </p:nvSpPr>
        <p:spPr>
          <a:xfrm>
            <a:off x="1655361" y="-127854"/>
            <a:ext cx="7543800" cy="1088068"/>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3300" dirty="0"/>
              <a:t>RDA Interest (IG) &amp; Working Groups (WG) by Focus (1)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177241" cy="769296"/>
          </a:xfrm>
          <a:prstGeom prst="rect">
            <a:avLst/>
          </a:prstGeom>
        </p:spPr>
      </p:pic>
      <p:sp>
        <p:nvSpPr>
          <p:cNvPr id="8" name="Title 4"/>
          <p:cNvSpPr txBox="1">
            <a:spLocks/>
          </p:cNvSpPr>
          <p:nvPr/>
        </p:nvSpPr>
        <p:spPr bwMode="auto">
          <a:xfrm>
            <a:off x="-852021" y="6442165"/>
            <a:ext cx="4783913" cy="3343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bg1"/>
                </a:solidFill>
                <a:ea typeface="ＭＳ Ｐゴシック" pitchFamily="34" charset="-128"/>
              </a:rPr>
              <a:t>rd-alliance.org/groups</a:t>
            </a:r>
          </a:p>
        </p:txBody>
      </p:sp>
      <p:sp>
        <p:nvSpPr>
          <p:cNvPr id="9" name="Content Placeholder 1"/>
          <p:cNvSpPr txBox="1">
            <a:spLocks/>
          </p:cNvSpPr>
          <p:nvPr/>
        </p:nvSpPr>
        <p:spPr>
          <a:xfrm>
            <a:off x="47294" y="4414345"/>
            <a:ext cx="9017876" cy="1855826"/>
          </a:xfrm>
          <a:prstGeom prst="rect">
            <a:avLst/>
          </a:prstGeom>
          <a:solidFill>
            <a:schemeClr val="accent5">
              <a:lumMod val="60000"/>
              <a:lumOff val="40000"/>
            </a:schemeClr>
          </a:solidFill>
          <a:ln w="12700">
            <a:noFill/>
          </a:ln>
          <a:effectLst>
            <a:glow rad="63500">
              <a:schemeClr val="accent3">
                <a:satMod val="175000"/>
                <a:alpha val="40000"/>
              </a:schemeClr>
            </a:glow>
          </a:effectLst>
        </p:spPr>
        <p:txBody>
          <a:bodyPr numCol="2"/>
          <a:lstStyle>
            <a:lvl1pPr eaLnBrk="0" hangingPunct="0">
              <a:defRPr sz="2800" b="1">
                <a:solidFill>
                  <a:schemeClr val="bg1"/>
                </a:solidFill>
                <a:latin typeface="Arial" pitchFamily="34" charset="0"/>
                <a:ea typeface="ＭＳ Ｐゴシック" pitchFamily="34" charset="-128"/>
              </a:defRPr>
            </a:lvl1pPr>
            <a:lvl2pPr marL="37931725" indent="-37474525" eaLnBrk="0" hangingPunct="0">
              <a:defRPr sz="2800" b="1">
                <a:solidFill>
                  <a:schemeClr val="bg1"/>
                </a:solidFill>
                <a:latin typeface="Arial" pitchFamily="34" charset="0"/>
                <a:ea typeface="ＭＳ Ｐゴシック" pitchFamily="34" charset="-128"/>
              </a:defRPr>
            </a:lvl2pPr>
            <a:lvl3pPr eaLnBrk="0" hangingPunct="0">
              <a:defRPr sz="2800" b="1">
                <a:solidFill>
                  <a:schemeClr val="bg1"/>
                </a:solidFill>
                <a:latin typeface="Arial" pitchFamily="34" charset="0"/>
                <a:ea typeface="ＭＳ Ｐゴシック" pitchFamily="34" charset="-128"/>
              </a:defRPr>
            </a:lvl3pPr>
            <a:lvl4pPr eaLnBrk="0" hangingPunct="0">
              <a:defRPr sz="2800" b="1">
                <a:solidFill>
                  <a:schemeClr val="bg1"/>
                </a:solidFill>
                <a:latin typeface="Arial" pitchFamily="34" charset="0"/>
                <a:ea typeface="ＭＳ Ｐゴシック" pitchFamily="34" charset="-128"/>
              </a:defRPr>
            </a:lvl4pPr>
            <a:lvl5pPr eaLnBrk="0" hangingPunct="0">
              <a:defRPr sz="2800" b="1">
                <a:solidFill>
                  <a:schemeClr val="bg1"/>
                </a:solidFill>
                <a:latin typeface="Arial" pitchFamily="34" charset="0"/>
                <a:ea typeface="ＭＳ Ｐゴシック" pitchFamily="34" charset="-128"/>
              </a:defRPr>
            </a:lvl5pPr>
            <a:lvl6pPr marL="457200" eaLnBrk="0" fontAlgn="base" hangingPunct="0">
              <a:spcBef>
                <a:spcPct val="0"/>
              </a:spcBef>
              <a:spcAft>
                <a:spcPct val="0"/>
              </a:spcAft>
              <a:defRPr sz="2800" b="1">
                <a:solidFill>
                  <a:schemeClr val="bg1"/>
                </a:solidFill>
                <a:latin typeface="Arial" pitchFamily="34" charset="0"/>
                <a:ea typeface="ＭＳ Ｐゴシック" pitchFamily="34" charset="-128"/>
              </a:defRPr>
            </a:lvl6pPr>
            <a:lvl7pPr marL="914400" eaLnBrk="0" fontAlgn="base" hangingPunct="0">
              <a:spcBef>
                <a:spcPct val="0"/>
              </a:spcBef>
              <a:spcAft>
                <a:spcPct val="0"/>
              </a:spcAft>
              <a:defRPr sz="2800" b="1">
                <a:solidFill>
                  <a:schemeClr val="bg1"/>
                </a:solidFill>
                <a:latin typeface="Arial" pitchFamily="34" charset="0"/>
                <a:ea typeface="ＭＳ Ｐゴシック" pitchFamily="34" charset="-128"/>
              </a:defRPr>
            </a:lvl7pPr>
            <a:lvl8pPr marL="1371600" eaLnBrk="0" fontAlgn="base" hangingPunct="0">
              <a:spcBef>
                <a:spcPct val="0"/>
              </a:spcBef>
              <a:spcAft>
                <a:spcPct val="0"/>
              </a:spcAft>
              <a:defRPr sz="2800" b="1">
                <a:solidFill>
                  <a:schemeClr val="bg1"/>
                </a:solidFill>
                <a:latin typeface="Arial" pitchFamily="34" charset="0"/>
                <a:ea typeface="ＭＳ Ｐゴシック" pitchFamily="34" charset="-128"/>
              </a:defRPr>
            </a:lvl8pPr>
            <a:lvl9pPr marL="1828800" eaLnBrk="0" fontAlgn="base" hangingPunct="0">
              <a:spcBef>
                <a:spcPct val="0"/>
              </a:spcBef>
              <a:spcAft>
                <a:spcPct val="0"/>
              </a:spcAft>
              <a:defRPr sz="2800" b="1">
                <a:solidFill>
                  <a:schemeClr val="bg1"/>
                </a:solidFill>
                <a:latin typeface="Arial" pitchFamily="34" charset="0"/>
                <a:ea typeface="ＭＳ Ｐゴシック" pitchFamily="34" charset="-128"/>
              </a:defRPr>
            </a:lvl9pPr>
          </a:lstStyle>
          <a:p>
            <a:pPr>
              <a:spcBef>
                <a:spcPts val="225"/>
              </a:spcBef>
              <a:buClr>
                <a:srgbClr val="58A618"/>
              </a:buClr>
              <a:defRPr/>
            </a:pPr>
            <a:r>
              <a:rPr lang="en-US" altLang="en-US" sz="1600" dirty="0">
                <a:solidFill>
                  <a:schemeClr val="tx1"/>
                </a:solidFill>
                <a:latin typeface="Gisha" pitchFamily="34" charset="-79"/>
                <a:cs typeface="Gisha" pitchFamily="34" charset="-79"/>
              </a:rPr>
              <a:t>Community Needs - focused</a:t>
            </a:r>
            <a:endParaRPr lang="en-US" altLang="en-US" sz="1200" dirty="0">
              <a:solidFill>
                <a:schemeClr val="tx1"/>
              </a:solidFill>
              <a:latin typeface="Gisha" pitchFamily="34" charset="-79"/>
              <a:cs typeface="Gisha" pitchFamily="34" charset="-79"/>
            </a:endParaRP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Certification and Accreditation for Data Science Training and Education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RDA/CODATA Summer Schools in Data Science and Cloud Computing in the Developing World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Teaching TDM on Education and Skill Development WG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Archives &amp; Records Professionals for Research Data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Data for Development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Development of Cloud Computing Capacity and Education in Developing World Research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Early Career and Engagement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Education and Training on handling of research data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Ethics and Social Aspects of Data IG</a:t>
            </a:r>
          </a:p>
          <a:p>
            <a:pPr marL="171450" indent="-171450">
              <a:spcBef>
                <a:spcPts val="450"/>
              </a:spcBef>
              <a:buClr>
                <a:srgbClr val="58A618"/>
              </a:buClr>
              <a:buFont typeface="Wingdings" pitchFamily="2" charset="2"/>
              <a:buChar char="q"/>
              <a:defRPr/>
            </a:pPr>
            <a:r>
              <a:rPr lang="de-DE" altLang="en-US" sz="1200" b="0" dirty="0">
                <a:solidFill>
                  <a:schemeClr val="tx1"/>
                </a:solidFill>
                <a:latin typeface="Gisha" pitchFamily="34" charset="-79"/>
                <a:cs typeface="Gisha" pitchFamily="34" charset="-79"/>
              </a:rPr>
              <a:t>International Indigenous Data Sovereignty IG </a:t>
            </a:r>
            <a:endParaRPr lang="en-US" altLang="en-US" sz="1200" b="0" dirty="0">
              <a:solidFill>
                <a:schemeClr val="tx1"/>
              </a:solidFill>
              <a:latin typeface="Gisha" pitchFamily="34" charset="-79"/>
              <a:cs typeface="Gisha" pitchFamily="34" charset="-79"/>
            </a:endParaRPr>
          </a:p>
          <a:p>
            <a:pPr marL="214313" indent="-214313">
              <a:spcBef>
                <a:spcPts val="450"/>
              </a:spcBef>
              <a:buClr>
                <a:srgbClr val="58A618"/>
              </a:buClr>
              <a:buFont typeface="Arial" panose="020B0604020202020204" pitchFamily="34" charset="0"/>
              <a:buChar char="•"/>
              <a:defRPr/>
            </a:pPr>
            <a:endParaRPr lang="en-US" altLang="en-US" sz="1100" b="0" dirty="0">
              <a:solidFill>
                <a:schemeClr val="accent6">
                  <a:lumMod val="50000"/>
                </a:schemeClr>
              </a:solidFill>
              <a:latin typeface="Gisha" pitchFamily="34" charset="-79"/>
              <a:cs typeface="Gisha" pitchFamily="34" charset="-79"/>
            </a:endParaRPr>
          </a:p>
        </p:txBody>
      </p:sp>
      <p:sp>
        <p:nvSpPr>
          <p:cNvPr id="11"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3" name="Picture 2" descr="Creative Commons Li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
        <p:nvSpPr>
          <p:cNvPr id="15" name="Rounded Rectangle 14"/>
          <p:cNvSpPr/>
          <p:nvPr/>
        </p:nvSpPr>
        <p:spPr>
          <a:xfrm>
            <a:off x="4603541" y="441724"/>
            <a:ext cx="4522796" cy="65514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Total 81 groups:  </a:t>
            </a:r>
          </a:p>
          <a:p>
            <a:pPr algn="ctr"/>
            <a:r>
              <a:rPr lang="en-GB" dirty="0"/>
              <a:t>28 Working Groups &amp; 53 Interest Groups</a:t>
            </a:r>
          </a:p>
        </p:txBody>
      </p:sp>
    </p:spTree>
    <p:extLst>
      <p:ext uri="{BB962C8B-B14F-4D97-AF65-F5344CB8AC3E}">
        <p14:creationId xmlns:p14="http://schemas.microsoft.com/office/powerpoint/2010/main" val="330879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33" y="35687"/>
            <a:ext cx="1177241" cy="769296"/>
          </a:xfrm>
          <a:prstGeom prst="rect">
            <a:avLst/>
          </a:prstGeom>
        </p:spPr>
      </p:pic>
      <p:sp>
        <p:nvSpPr>
          <p:cNvPr id="9" name="Content Placeholder 1"/>
          <p:cNvSpPr txBox="1">
            <a:spLocks/>
          </p:cNvSpPr>
          <p:nvPr/>
        </p:nvSpPr>
        <p:spPr>
          <a:xfrm>
            <a:off x="1" y="1876097"/>
            <a:ext cx="9143999" cy="2004241"/>
          </a:xfrm>
          <a:prstGeom prst="rect">
            <a:avLst/>
          </a:prstGeom>
          <a:solidFill>
            <a:schemeClr val="accent2">
              <a:lumMod val="60000"/>
              <a:lumOff val="40000"/>
            </a:schemeClr>
          </a:solidFill>
          <a:ln w="12700">
            <a:noFill/>
          </a:ln>
          <a:effectLst>
            <a:glow rad="63500">
              <a:schemeClr val="accent3">
                <a:satMod val="175000"/>
                <a:alpha val="40000"/>
              </a:schemeClr>
            </a:glow>
          </a:effectLst>
        </p:spPr>
        <p:txBody>
          <a:bodyPr numCol="2"/>
          <a:lstStyle>
            <a:lvl1pPr eaLnBrk="0" hangingPunct="0">
              <a:defRPr sz="2800" b="1">
                <a:solidFill>
                  <a:schemeClr val="bg1"/>
                </a:solidFill>
                <a:latin typeface="Arial" pitchFamily="34" charset="0"/>
                <a:ea typeface="ＭＳ Ｐゴシック" pitchFamily="34" charset="-128"/>
              </a:defRPr>
            </a:lvl1pPr>
            <a:lvl2pPr marL="37931725" indent="-37474525" eaLnBrk="0" hangingPunct="0">
              <a:defRPr sz="2800" b="1">
                <a:solidFill>
                  <a:schemeClr val="bg1"/>
                </a:solidFill>
                <a:latin typeface="Arial" pitchFamily="34" charset="0"/>
                <a:ea typeface="ＭＳ Ｐゴシック" pitchFamily="34" charset="-128"/>
              </a:defRPr>
            </a:lvl2pPr>
            <a:lvl3pPr eaLnBrk="0" hangingPunct="0">
              <a:defRPr sz="2800" b="1">
                <a:solidFill>
                  <a:schemeClr val="bg1"/>
                </a:solidFill>
                <a:latin typeface="Arial" pitchFamily="34" charset="0"/>
                <a:ea typeface="ＭＳ Ｐゴシック" pitchFamily="34" charset="-128"/>
              </a:defRPr>
            </a:lvl3pPr>
            <a:lvl4pPr eaLnBrk="0" hangingPunct="0">
              <a:defRPr sz="2800" b="1">
                <a:solidFill>
                  <a:schemeClr val="bg1"/>
                </a:solidFill>
                <a:latin typeface="Arial" pitchFamily="34" charset="0"/>
                <a:ea typeface="ＭＳ Ｐゴシック" pitchFamily="34" charset="-128"/>
              </a:defRPr>
            </a:lvl4pPr>
            <a:lvl5pPr eaLnBrk="0" hangingPunct="0">
              <a:defRPr sz="2800" b="1">
                <a:solidFill>
                  <a:schemeClr val="bg1"/>
                </a:solidFill>
                <a:latin typeface="Arial" pitchFamily="34" charset="0"/>
                <a:ea typeface="ＭＳ Ｐゴシック" pitchFamily="34" charset="-128"/>
              </a:defRPr>
            </a:lvl5pPr>
            <a:lvl6pPr marL="457200" eaLnBrk="0" fontAlgn="base" hangingPunct="0">
              <a:spcBef>
                <a:spcPct val="0"/>
              </a:spcBef>
              <a:spcAft>
                <a:spcPct val="0"/>
              </a:spcAft>
              <a:defRPr sz="2800" b="1">
                <a:solidFill>
                  <a:schemeClr val="bg1"/>
                </a:solidFill>
                <a:latin typeface="Arial" pitchFamily="34" charset="0"/>
                <a:ea typeface="ＭＳ Ｐゴシック" pitchFamily="34" charset="-128"/>
              </a:defRPr>
            </a:lvl6pPr>
            <a:lvl7pPr marL="914400" eaLnBrk="0" fontAlgn="base" hangingPunct="0">
              <a:spcBef>
                <a:spcPct val="0"/>
              </a:spcBef>
              <a:spcAft>
                <a:spcPct val="0"/>
              </a:spcAft>
              <a:defRPr sz="2800" b="1">
                <a:solidFill>
                  <a:schemeClr val="bg1"/>
                </a:solidFill>
                <a:latin typeface="Arial" pitchFamily="34" charset="0"/>
                <a:ea typeface="ＭＳ Ｐゴシック" pitchFamily="34" charset="-128"/>
              </a:defRPr>
            </a:lvl7pPr>
            <a:lvl8pPr marL="1371600" eaLnBrk="0" fontAlgn="base" hangingPunct="0">
              <a:spcBef>
                <a:spcPct val="0"/>
              </a:spcBef>
              <a:spcAft>
                <a:spcPct val="0"/>
              </a:spcAft>
              <a:defRPr sz="2800" b="1">
                <a:solidFill>
                  <a:schemeClr val="bg1"/>
                </a:solidFill>
                <a:latin typeface="Arial" pitchFamily="34" charset="0"/>
                <a:ea typeface="ＭＳ Ｐゴシック" pitchFamily="34" charset="-128"/>
              </a:defRPr>
            </a:lvl8pPr>
            <a:lvl9pPr marL="1828800" eaLnBrk="0" fontAlgn="base" hangingPunct="0">
              <a:spcBef>
                <a:spcPct val="0"/>
              </a:spcBef>
              <a:spcAft>
                <a:spcPct val="0"/>
              </a:spcAft>
              <a:defRPr sz="2800" b="1">
                <a:solidFill>
                  <a:schemeClr val="bg1"/>
                </a:solidFill>
                <a:latin typeface="Arial" pitchFamily="34" charset="0"/>
                <a:ea typeface="ＭＳ Ｐゴシック" pitchFamily="34" charset="-128"/>
              </a:defRPr>
            </a:lvl9pPr>
          </a:lstStyle>
          <a:p>
            <a:pPr>
              <a:spcBef>
                <a:spcPts val="225"/>
              </a:spcBef>
              <a:buClr>
                <a:srgbClr val="58A618"/>
              </a:buClr>
              <a:defRPr/>
            </a:pPr>
            <a:r>
              <a:rPr lang="en-US" altLang="en-US" sz="1600" dirty="0">
                <a:solidFill>
                  <a:schemeClr val="tx1"/>
                </a:solidFill>
                <a:latin typeface="Gisha" pitchFamily="34" charset="-79"/>
                <a:cs typeface="Gisha" pitchFamily="34" charset="-79"/>
              </a:rPr>
              <a:t>Reference and Sharing - focused</a:t>
            </a:r>
            <a:endParaRPr lang="en-US" altLang="en-US" sz="1200" dirty="0">
              <a:solidFill>
                <a:schemeClr val="tx1"/>
              </a:solidFill>
              <a:latin typeface="Gisha" pitchFamily="34" charset="-79"/>
              <a:cs typeface="Gisha" pitchFamily="34" charset="-79"/>
            </a:endParaRP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Data Citation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Data Description Registry Interoperability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Data Security and Trust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Empirical Humanities Metadata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International Materials Resource Registries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Provenance Patterns WG</a:t>
            </a:r>
          </a:p>
          <a:p>
            <a:pPr marL="171450" indent="-171450">
              <a:spcBef>
                <a:spcPts val="450"/>
              </a:spcBef>
              <a:buClr>
                <a:srgbClr val="58A618"/>
              </a:buClr>
              <a:buFont typeface="Wingdings" pitchFamily="2" charset="2"/>
              <a:buChar char="q"/>
              <a:defRPr/>
            </a:pPr>
            <a:r>
              <a:rPr lang="en-US" altLang="en-US" sz="1200" dirty="0" err="1">
                <a:solidFill>
                  <a:schemeClr val="tx1"/>
                </a:solidFill>
                <a:latin typeface="Gisha" pitchFamily="34" charset="-79"/>
                <a:cs typeface="Gisha" pitchFamily="34" charset="-79"/>
              </a:rPr>
              <a:t>QoS-DataLC</a:t>
            </a:r>
            <a:r>
              <a:rPr lang="en-US" altLang="en-US" sz="1200" dirty="0">
                <a:solidFill>
                  <a:schemeClr val="tx1"/>
                </a:solidFill>
                <a:latin typeface="Gisha" pitchFamily="34" charset="-79"/>
                <a:cs typeface="Gisha" pitchFamily="34" charset="-79"/>
              </a:rPr>
              <a:t> Definitions WG</a:t>
            </a:r>
          </a:p>
          <a:p>
            <a:pPr marL="171450" indent="-171450">
              <a:spcBef>
                <a:spcPts val="450"/>
              </a:spcBef>
              <a:buClr>
                <a:srgbClr val="58A618"/>
              </a:buClr>
              <a:buFont typeface="Wingdings" pitchFamily="2" charset="2"/>
              <a:buChar char="q"/>
              <a:defRPr/>
            </a:pPr>
            <a:endParaRPr lang="en-US" altLang="en-US" sz="1200" dirty="0">
              <a:solidFill>
                <a:schemeClr val="tx1"/>
              </a:solidFill>
              <a:latin typeface="Gisha" pitchFamily="34" charset="-79"/>
              <a:cs typeface="Gisha" pitchFamily="34" charset="-79"/>
            </a:endParaRP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RDA / WDS Publishing Data </a:t>
            </a:r>
            <a:r>
              <a:rPr lang="en-US" altLang="en-US" sz="1200" dirty="0" err="1">
                <a:solidFill>
                  <a:schemeClr val="tx1"/>
                </a:solidFill>
                <a:latin typeface="Gisha" pitchFamily="34" charset="-79"/>
                <a:cs typeface="Gisha" pitchFamily="34" charset="-79"/>
              </a:rPr>
              <a:t>Bibliometrics</a:t>
            </a:r>
            <a:r>
              <a:rPr lang="en-US" altLang="en-US" sz="1200" dirty="0">
                <a:solidFill>
                  <a:schemeClr val="tx1"/>
                </a:solidFill>
                <a:latin typeface="Gisha" pitchFamily="34" charset="-79"/>
                <a:cs typeface="Gisha" pitchFamily="34" charset="-79"/>
              </a:rPr>
              <a:t>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Repository Core Description WG </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Research Data Collections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Research Data Repository Interoperability WG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Data Discovery Paradigms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National Data Services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RDA/CODATA Legal Interoperability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Reproducibility IG </a:t>
            </a:r>
          </a:p>
        </p:txBody>
      </p:sp>
      <p:sp>
        <p:nvSpPr>
          <p:cNvPr id="10" name="Content Placeholder 1"/>
          <p:cNvSpPr txBox="1">
            <a:spLocks/>
          </p:cNvSpPr>
          <p:nvPr/>
        </p:nvSpPr>
        <p:spPr>
          <a:xfrm>
            <a:off x="1" y="4049134"/>
            <a:ext cx="9143999" cy="2023316"/>
          </a:xfrm>
          <a:prstGeom prst="rect">
            <a:avLst/>
          </a:prstGeom>
          <a:solidFill>
            <a:schemeClr val="accent3">
              <a:lumMod val="60000"/>
              <a:lumOff val="40000"/>
            </a:schemeClr>
          </a:solidFill>
          <a:ln w="12700">
            <a:noFill/>
          </a:ln>
          <a:effectLst>
            <a:glow rad="63500">
              <a:schemeClr val="accent3">
                <a:satMod val="175000"/>
                <a:alpha val="40000"/>
              </a:schemeClr>
            </a:glow>
          </a:effectLst>
        </p:spPr>
        <p:txBody>
          <a:bodyPr numCol="2"/>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indent="0">
              <a:spcBef>
                <a:spcPts val="450"/>
              </a:spcBef>
              <a:spcAft>
                <a:spcPts val="0"/>
              </a:spcAft>
              <a:buNone/>
              <a:defRPr/>
            </a:pPr>
            <a:r>
              <a:rPr lang="en-US" sz="1600" b="1" kern="0" dirty="0">
                <a:solidFill>
                  <a:schemeClr val="tx1"/>
                </a:solidFill>
                <a:latin typeface="Gisha" panose="020B0502040204020203" pitchFamily="34" charset="-79"/>
                <a:cs typeface="Gisha" panose="020B0502040204020203" pitchFamily="34" charset="-79"/>
              </a:rPr>
              <a:t>Partnership Groups</a:t>
            </a:r>
            <a:endParaRPr lang="en-US" sz="1600" kern="0" dirty="0">
              <a:solidFill>
                <a:schemeClr val="tx1"/>
              </a:solidFill>
              <a:latin typeface="Gisha" panose="020B0502040204020203" pitchFamily="34" charset="-79"/>
              <a:cs typeface="Gisha" panose="020B0502040204020203" pitchFamily="34" charset="-79"/>
            </a:endParaRPr>
          </a:p>
          <a:p>
            <a:pPr>
              <a:spcBef>
                <a:spcPts val="450"/>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RDA / TDWG Metadata Standards for attribution of physical and digital collections stewardship WG</a:t>
            </a:r>
          </a:p>
          <a:p>
            <a:pPr>
              <a:spcBef>
                <a:spcPts val="450"/>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RDA/WDS Scholarly Link Exchange Working Group</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ELIXIR Bridging Force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RDA/NISO Privacy Implications of Research Data Sets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RDA/WDS Publishing Data IG</a:t>
            </a:r>
          </a:p>
          <a:p>
            <a:pPr marL="0" indent="0">
              <a:spcBef>
                <a:spcPts val="450"/>
              </a:spcBef>
              <a:spcAft>
                <a:spcPts val="0"/>
              </a:spcAft>
              <a:buNone/>
              <a:defRPr/>
            </a:pPr>
            <a:endParaRPr lang="en-US" sz="1200" kern="0" dirty="0">
              <a:solidFill>
                <a:schemeClr val="tx1"/>
              </a:solidFill>
              <a:latin typeface="Gisha" panose="020B0502040204020203" pitchFamily="34" charset="-79"/>
              <a:cs typeface="Gisha" panose="020B0502040204020203" pitchFamily="34" charset="-79"/>
            </a:endParaRPr>
          </a:p>
        </p:txBody>
      </p:sp>
      <p:sp>
        <p:nvSpPr>
          <p:cNvPr id="12" name="Title 4"/>
          <p:cNvSpPr txBox="1">
            <a:spLocks/>
          </p:cNvSpPr>
          <p:nvPr/>
        </p:nvSpPr>
        <p:spPr bwMode="auto">
          <a:xfrm>
            <a:off x="-852021" y="6442165"/>
            <a:ext cx="4783913" cy="3343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bg1"/>
                </a:solidFill>
                <a:ea typeface="ＭＳ Ｐゴシック" pitchFamily="34" charset="-128"/>
              </a:rPr>
              <a:t>rd-alliance.org/groups</a:t>
            </a:r>
            <a:endParaRPr lang="en-GB" altLang="en-US" sz="1800" b="1" dirty="0">
              <a:solidFill>
                <a:schemeClr val="bg1"/>
              </a:solidFill>
              <a:ea typeface="ＭＳ Ｐゴシック" pitchFamily="34" charset="-128"/>
            </a:endParaRPr>
          </a:p>
        </p:txBody>
      </p:sp>
      <p:sp>
        <p:nvSpPr>
          <p:cNvPr id="13" name="Title 1"/>
          <p:cNvSpPr txBox="1">
            <a:spLocks/>
          </p:cNvSpPr>
          <p:nvPr/>
        </p:nvSpPr>
        <p:spPr>
          <a:xfrm>
            <a:off x="1776331" y="-24706"/>
            <a:ext cx="7543800" cy="1088068"/>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3300" dirty="0"/>
              <a:t>RDA Interest (IG) &amp; Working Groups (WG) by Focus (2) </a:t>
            </a:r>
          </a:p>
        </p:txBody>
      </p:sp>
      <p:sp>
        <p:nvSpPr>
          <p:cNvPr id="16"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7" name="Picture 2" descr="Creative Commons Li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
        <p:nvSpPr>
          <p:cNvPr id="14" name="Rounded Rectangle 13"/>
          <p:cNvSpPr/>
          <p:nvPr/>
        </p:nvSpPr>
        <p:spPr>
          <a:xfrm>
            <a:off x="4603541" y="945931"/>
            <a:ext cx="4522796" cy="65514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Total 81 groups:  </a:t>
            </a:r>
          </a:p>
          <a:p>
            <a:pPr algn="ctr"/>
            <a:r>
              <a:rPr lang="en-GB" dirty="0"/>
              <a:t>28 Working Groups &amp; 53 Interest Groups</a:t>
            </a:r>
          </a:p>
        </p:txBody>
      </p:sp>
    </p:spTree>
    <p:extLst>
      <p:ext uri="{BB962C8B-B14F-4D97-AF65-F5344CB8AC3E}">
        <p14:creationId xmlns:p14="http://schemas.microsoft.com/office/powerpoint/2010/main" val="3028872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 y="1396117"/>
            <a:ext cx="9143999" cy="2731623"/>
          </a:xfrm>
          <a:prstGeom prst="rect">
            <a:avLst/>
          </a:prstGeom>
          <a:solidFill>
            <a:schemeClr val="accent3">
              <a:lumMod val="60000"/>
              <a:lumOff val="40000"/>
            </a:schemeClr>
          </a:solidFill>
          <a:ln w="12700">
            <a:noFill/>
          </a:ln>
          <a:effectLst>
            <a:glow rad="63500">
              <a:schemeClr val="accent3">
                <a:satMod val="175000"/>
                <a:alpha val="40000"/>
              </a:schemeClr>
            </a:glow>
          </a:effectLst>
        </p:spPr>
        <p:txBody>
          <a:bodyPr numCol="2"/>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indent="0">
              <a:spcBef>
                <a:spcPts val="450"/>
              </a:spcBef>
              <a:spcAft>
                <a:spcPts val="0"/>
              </a:spcAft>
              <a:buNone/>
              <a:defRPr/>
            </a:pPr>
            <a:r>
              <a:rPr lang="en-US" sz="1600" b="1" kern="0" dirty="0">
                <a:solidFill>
                  <a:schemeClr val="tx1"/>
                </a:solidFill>
                <a:latin typeface="Gisha" panose="020B0502040204020203" pitchFamily="34" charset="-79"/>
                <a:cs typeface="Gisha" panose="020B0502040204020203" pitchFamily="34" charset="-79"/>
              </a:rPr>
              <a:t>Data Stewardship and Services – focused</a:t>
            </a:r>
          </a:p>
          <a:p>
            <a:pPr>
              <a:spcBef>
                <a:spcPts val="450"/>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Brokering Framework WG</a:t>
            </a:r>
          </a:p>
          <a:p>
            <a:pPr>
              <a:spcBef>
                <a:spcPts val="450"/>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WDS/RDA Assessment of Data Fitness for Use WG</a:t>
            </a:r>
          </a:p>
          <a:p>
            <a:pPr>
              <a:spcBef>
                <a:spcPts val="450"/>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RDA / WDS Publishing Data Workflows WG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Active Data Management Plans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Data in Context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Data Rescue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Data Versioning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Domain Repositories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Libraries for Research Data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Long tail of research data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Preservation e-Infrastructure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Preservation Tools, Techniques, and Policies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RDA/WDS Certification of Digital Repositories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RDA/WDS Publishing Data Cost Recovery for Data </a:t>
            </a:r>
            <a:r>
              <a:rPr lang="en-US" sz="1200" kern="0" dirty="0" err="1">
                <a:solidFill>
                  <a:schemeClr val="tx1"/>
                </a:solidFill>
                <a:latin typeface="Gisha" panose="020B0502040204020203" pitchFamily="34" charset="-79"/>
                <a:cs typeface="Gisha" panose="020B0502040204020203" pitchFamily="34" charset="-79"/>
              </a:rPr>
              <a:t>Centres</a:t>
            </a:r>
            <a:r>
              <a:rPr lang="en-US" sz="1200" kern="0" dirty="0">
                <a:solidFill>
                  <a:schemeClr val="tx1"/>
                </a:solidFill>
                <a:latin typeface="Gisha" panose="020B0502040204020203" pitchFamily="34" charset="-79"/>
                <a:cs typeface="Gisha" panose="020B0502040204020203" pitchFamily="34" charset="-79"/>
              </a:rPr>
              <a:t>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Repository Platforms for Research Data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Research Data Provenance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Virtual Research Environments IG </a:t>
            </a:r>
          </a:p>
          <a:p>
            <a:pPr marL="0" indent="0">
              <a:spcBef>
                <a:spcPts val="450"/>
              </a:spcBef>
              <a:spcAft>
                <a:spcPts val="0"/>
              </a:spcAft>
              <a:buNone/>
              <a:defRPr/>
            </a:pPr>
            <a:endParaRPr lang="en-US" sz="1200" kern="0" dirty="0">
              <a:solidFill>
                <a:schemeClr val="tx1"/>
              </a:solidFill>
              <a:latin typeface="Gisha" panose="020B0502040204020203" pitchFamily="34" charset="-79"/>
              <a:cs typeface="Gisha" panose="020B0502040204020203" pitchFamily="34" charset="-79"/>
            </a:endParaRPr>
          </a:p>
        </p:txBody>
      </p:sp>
      <p:sp>
        <p:nvSpPr>
          <p:cNvPr id="5" name="Content Placeholder 1"/>
          <p:cNvSpPr txBox="1">
            <a:spLocks/>
          </p:cNvSpPr>
          <p:nvPr/>
        </p:nvSpPr>
        <p:spPr>
          <a:xfrm>
            <a:off x="1" y="4243754"/>
            <a:ext cx="9199160" cy="2038293"/>
          </a:xfrm>
          <a:prstGeom prst="rect">
            <a:avLst/>
          </a:prstGeom>
          <a:solidFill>
            <a:schemeClr val="accent4">
              <a:lumMod val="60000"/>
              <a:lumOff val="40000"/>
            </a:schemeClr>
          </a:solidFill>
          <a:ln w="12700">
            <a:noFill/>
          </a:ln>
          <a:effectLst>
            <a:glow rad="63500">
              <a:schemeClr val="accent3">
                <a:satMod val="175000"/>
                <a:alpha val="40000"/>
              </a:schemeClr>
            </a:glow>
          </a:effectLst>
        </p:spPr>
        <p:txBody>
          <a:bodyPr numCol="2"/>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indent="0">
              <a:spcBef>
                <a:spcPts val="225"/>
              </a:spcBef>
              <a:spcAft>
                <a:spcPts val="0"/>
              </a:spcAft>
              <a:buNone/>
              <a:defRPr/>
            </a:pPr>
            <a:r>
              <a:rPr lang="en-US" sz="1600" b="1" kern="0" dirty="0">
                <a:solidFill>
                  <a:schemeClr val="tx1"/>
                </a:solidFill>
                <a:latin typeface="Gisha" panose="020B0502040204020203" pitchFamily="34" charset="-79"/>
                <a:cs typeface="Gisha" panose="020B0502040204020203" pitchFamily="34" charset="-79"/>
              </a:rPr>
              <a:t>Base Infrastructure – focused</a:t>
            </a:r>
          </a:p>
          <a:p>
            <a:pPr>
              <a:spcBef>
                <a:spcPts val="225"/>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Array Database Assessment WG</a:t>
            </a:r>
          </a:p>
          <a:p>
            <a:pPr>
              <a:spcBef>
                <a:spcPts val="225"/>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Data Type Registries WG</a:t>
            </a:r>
          </a:p>
          <a:p>
            <a:pPr>
              <a:spcBef>
                <a:spcPts val="225"/>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Metadata Standards Catalog WG</a:t>
            </a:r>
          </a:p>
          <a:p>
            <a:pPr>
              <a:spcBef>
                <a:spcPts val="225"/>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PID Kernel Information WG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Data Fabric IG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Data Foundations and Terminology IG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Big Data IG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Brokering IG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Federated Identity Management IG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Metadata IG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PID IG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Vocabulary Services IG</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77241" cy="769296"/>
          </a:xfrm>
          <a:prstGeom prst="rect">
            <a:avLst/>
          </a:prstGeom>
        </p:spPr>
      </p:pic>
      <p:sp>
        <p:nvSpPr>
          <p:cNvPr id="11" name="Title 4"/>
          <p:cNvSpPr txBox="1">
            <a:spLocks/>
          </p:cNvSpPr>
          <p:nvPr/>
        </p:nvSpPr>
        <p:spPr bwMode="auto">
          <a:xfrm>
            <a:off x="-852021" y="6442165"/>
            <a:ext cx="4783913" cy="3343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bg1"/>
                </a:solidFill>
                <a:ea typeface="ＭＳ Ｐゴシック" pitchFamily="34" charset="-128"/>
              </a:rPr>
              <a:t>rd-alliance.org/groups</a:t>
            </a:r>
            <a:endParaRPr lang="en-GB" altLang="en-US" sz="1800" b="1" dirty="0">
              <a:solidFill>
                <a:schemeClr val="bg1"/>
              </a:solidFill>
              <a:ea typeface="ＭＳ Ｐゴシック" pitchFamily="34" charset="-128"/>
            </a:endParaRPr>
          </a:p>
        </p:txBody>
      </p:sp>
      <p:sp>
        <p:nvSpPr>
          <p:cNvPr id="12" name="Title 1"/>
          <p:cNvSpPr txBox="1">
            <a:spLocks/>
          </p:cNvSpPr>
          <p:nvPr/>
        </p:nvSpPr>
        <p:spPr>
          <a:xfrm>
            <a:off x="1602924" y="0"/>
            <a:ext cx="7543800" cy="1088068"/>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3300" dirty="0"/>
              <a:t>RDA Interest (IG) &amp; Working Groups (WG) by Focus (3) </a:t>
            </a:r>
          </a:p>
        </p:txBody>
      </p:sp>
      <p:sp>
        <p:nvSpPr>
          <p:cNvPr id="16"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7"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
        <p:nvSpPr>
          <p:cNvPr id="14" name="Rounded Rectangle 13"/>
          <p:cNvSpPr/>
          <p:nvPr/>
        </p:nvSpPr>
        <p:spPr>
          <a:xfrm>
            <a:off x="4603541" y="740973"/>
            <a:ext cx="4522796" cy="65514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Total 81 groups:  </a:t>
            </a:r>
          </a:p>
          <a:p>
            <a:pPr algn="ctr"/>
            <a:r>
              <a:rPr lang="en-GB" dirty="0"/>
              <a:t>28 Working Groups &amp; 53 Interest Groups</a:t>
            </a:r>
          </a:p>
        </p:txBody>
      </p:sp>
    </p:spTree>
    <p:extLst>
      <p:ext uri="{BB962C8B-B14F-4D97-AF65-F5344CB8AC3E}">
        <p14:creationId xmlns:p14="http://schemas.microsoft.com/office/powerpoint/2010/main" val="2977319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48467" y="2032000"/>
            <a:ext cx="6326420" cy="4020457"/>
          </a:xfrm>
          <a:solidFill>
            <a:schemeClr val="accent1">
              <a:lumMod val="60000"/>
              <a:lumOff val="40000"/>
            </a:schemeClr>
          </a:solidFill>
        </p:spPr>
        <p:txBody>
          <a:bodyPr>
            <a:normAutofit fontScale="92500" lnSpcReduction="10000"/>
          </a:bodyPr>
          <a:lstStyle/>
          <a:p>
            <a:pPr>
              <a:defRPr/>
            </a:pPr>
            <a:r>
              <a:rPr lang="en-GB" b="1" dirty="0"/>
              <a:t>THE RDA OUTCOMES LEGEND</a:t>
            </a:r>
          </a:p>
          <a:p>
            <a:pPr>
              <a:defRPr/>
            </a:pPr>
            <a:r>
              <a:rPr lang="en-GB" b="1" dirty="0"/>
              <a:t>Recommendations: </a:t>
            </a:r>
            <a:r>
              <a:rPr lang="en-GB" dirty="0"/>
              <a:t>are the flagship outputs of RDA. They are RDA’s equivalent of the “specifications” or “standards” that other organisations create and endorse. The process for creating and endorsing these is already defined.</a:t>
            </a:r>
          </a:p>
          <a:p>
            <a:pPr>
              <a:defRPr/>
            </a:pPr>
            <a:r>
              <a:rPr lang="en-GB" b="1" dirty="0"/>
              <a:t>Supporting Outputs: </a:t>
            </a:r>
            <a:r>
              <a:rPr lang="en-GB" dirty="0"/>
              <a:t>are the outputs of RDA WGs and IGs that are fruit of RDA work, but are not necessarily adoptable bridges. “Upon request”, these sort of outputs go through a community comment period and if no major objections or gaps are identified they get the RDA Brand.</a:t>
            </a:r>
          </a:p>
          <a:p>
            <a:pPr>
              <a:defRPr/>
            </a:pPr>
            <a:r>
              <a:rPr lang="en-GB" b="1" dirty="0"/>
              <a:t>Other Outputs: </a:t>
            </a:r>
            <a:r>
              <a:rPr lang="en-GB" dirty="0"/>
              <a:t>include workshop reports, published articles, survey results, etc. Anything a WG or IG wants to register and report. Upon request, these are published and discoverable on the RDA website but have no level of endorsement.</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sp>
        <p:nvSpPr>
          <p:cNvPr id="3" name="Title 2"/>
          <p:cNvSpPr>
            <a:spLocks noGrp="1"/>
          </p:cNvSpPr>
          <p:nvPr>
            <p:ph type="title"/>
          </p:nvPr>
        </p:nvSpPr>
        <p:spPr>
          <a:xfrm>
            <a:off x="705394" y="235804"/>
            <a:ext cx="8169493" cy="1450757"/>
          </a:xfrm>
        </p:spPr>
        <p:txBody>
          <a:bodyPr>
            <a:normAutofit/>
          </a:bodyPr>
          <a:lstStyle/>
          <a:p>
            <a:pPr algn="r"/>
            <a:r>
              <a:rPr lang="en-GB" sz="4400" dirty="0"/>
              <a:t>RDA Recommendations &amp; Outputs</a:t>
            </a:r>
          </a:p>
        </p:txBody>
      </p:sp>
      <p:sp>
        <p:nvSpPr>
          <p:cNvPr id="11" name="Title 4"/>
          <p:cNvSpPr txBox="1">
            <a:spLocks/>
          </p:cNvSpPr>
          <p:nvPr/>
        </p:nvSpPr>
        <p:spPr bwMode="auto">
          <a:xfrm>
            <a:off x="0" y="6408542"/>
            <a:ext cx="4802394" cy="3841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400" b="1" dirty="0">
                <a:solidFill>
                  <a:schemeClr val="bg1"/>
                </a:solidFill>
              </a:rPr>
              <a:t>rd-alliance.org/recommendations-and-outputs/all-recommendations-and-outputs</a:t>
            </a:r>
            <a:endParaRPr lang="en-GB" altLang="en-US" sz="1400" b="1" dirty="0">
              <a:solidFill>
                <a:schemeClr val="bg1"/>
              </a:solidFill>
              <a:ea typeface="ＭＳ Ｐゴシック" pitchFamily="34" charset="-128"/>
            </a:endParaRPr>
          </a:p>
        </p:txBody>
      </p:sp>
      <p:sp>
        <p:nvSpPr>
          <p:cNvPr id="13"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4"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0990" y="2403231"/>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9847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0910" y="49884"/>
            <a:ext cx="7543800" cy="1450757"/>
          </a:xfrm>
        </p:spPr>
        <p:txBody>
          <a:bodyPr/>
          <a:lstStyle/>
          <a:p>
            <a:pPr algn="r"/>
            <a:r>
              <a:rPr lang="en-US" dirty="0"/>
              <a:t>RDA Recommendations that make data work</a:t>
            </a:r>
          </a:p>
        </p:txBody>
      </p:sp>
      <p:sp>
        <p:nvSpPr>
          <p:cNvPr id="3" name="Content Placeholder 2"/>
          <p:cNvSpPr>
            <a:spLocks noGrp="1"/>
          </p:cNvSpPr>
          <p:nvPr>
            <p:ph idx="1"/>
          </p:nvPr>
        </p:nvSpPr>
        <p:spPr>
          <a:xfrm>
            <a:off x="822960" y="2241550"/>
            <a:ext cx="7543800" cy="1561523"/>
          </a:xfrm>
        </p:spPr>
        <p:txBody>
          <a:bodyPr>
            <a:noAutofit/>
          </a:bodyPr>
          <a:lstStyle/>
          <a:p>
            <a:r>
              <a:rPr lang="en-GB" sz="1800" dirty="0"/>
              <a: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7954"/>
            <a:ext cx="1177241" cy="769296"/>
          </a:xfrm>
          <a:prstGeom prst="rect">
            <a:avLst/>
          </a:prstGeom>
        </p:spPr>
      </p:pic>
      <p:sp>
        <p:nvSpPr>
          <p:cNvPr id="9" name="Rectangle 5"/>
          <p:cNvSpPr/>
          <p:nvPr/>
        </p:nvSpPr>
        <p:spPr>
          <a:xfrm>
            <a:off x="261058" y="6430876"/>
            <a:ext cx="3785652" cy="338554"/>
          </a:xfrm>
          <a:prstGeom prst="rect">
            <a:avLst/>
          </a:prstGeom>
        </p:spPr>
        <p:txBody>
          <a:bodyPr wrap="none">
            <a:spAutoFit/>
          </a:bodyPr>
          <a:lstStyle/>
          <a:p>
            <a:r>
              <a:rPr lang="en-GB" altLang="en-US" sz="1600" b="1" dirty="0">
                <a:solidFill>
                  <a:schemeClr val="bg1"/>
                </a:solidFill>
              </a:rPr>
              <a:t>rd-alliance.org/recommendations-outputs</a:t>
            </a:r>
            <a:endParaRPr lang="en-GB" sz="1600" b="1" dirty="0">
              <a:solidFill>
                <a:schemeClr val="bg1"/>
              </a:solidFill>
            </a:endParaRPr>
          </a:p>
        </p:txBody>
      </p:sp>
      <p:sp>
        <p:nvSpPr>
          <p:cNvPr id="11" name="Shape 486"/>
          <p:cNvSpPr txBox="1">
            <a:spLocks/>
          </p:cNvSpPr>
          <p:nvPr/>
        </p:nvSpPr>
        <p:spPr>
          <a:xfrm>
            <a:off x="718457" y="1815622"/>
            <a:ext cx="7894864" cy="402336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buFont typeface="Wingdings 2" panose="05020102010507070707" pitchFamily="18" charset="2"/>
              <a:buChar char="P"/>
              <a:defRPr sz="3000"/>
            </a:pPr>
            <a:r>
              <a:rPr lang="en-GB" sz="2400" dirty="0"/>
              <a:t>Adopted code, policy, specifications, standards, or practices that enable data sharing</a:t>
            </a:r>
          </a:p>
          <a:p>
            <a:pPr algn="just">
              <a:buFont typeface="Wingdings 2" panose="05020102010507070707" pitchFamily="18" charset="2"/>
              <a:buChar char="P"/>
              <a:defRPr sz="3000"/>
            </a:pPr>
            <a:r>
              <a:rPr lang="en-GB" sz="2400" dirty="0"/>
              <a:t>“Harvestable” efforts for which 12-18 months of work can eliminate a roadblock</a:t>
            </a:r>
          </a:p>
          <a:p>
            <a:pPr algn="just">
              <a:buFont typeface="Wingdings 2" panose="05020102010507070707" pitchFamily="18" charset="2"/>
              <a:buChar char="P"/>
              <a:defRPr sz="3000"/>
            </a:pPr>
            <a:r>
              <a:rPr lang="en-GB" sz="2400" dirty="0"/>
              <a:t>Efforts that have substantive applicability to groups within the data community but may not apply to all</a:t>
            </a:r>
          </a:p>
          <a:p>
            <a:pPr algn="just">
              <a:buFont typeface="Wingdings 2" panose="05020102010507070707" pitchFamily="18" charset="2"/>
              <a:buChar char="P"/>
              <a:defRPr sz="3000"/>
            </a:pPr>
            <a:r>
              <a:rPr lang="en-GB" sz="2400" dirty="0"/>
              <a:t>Efforts that can start today</a:t>
            </a:r>
          </a:p>
        </p:txBody>
      </p:sp>
      <p:sp>
        <p:nvSpPr>
          <p:cNvPr id="13"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4" name="Picture 2" descr="Creative Commons Li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
        <p:nvSpPr>
          <p:cNvPr id="4" name="TextBox 3"/>
          <p:cNvSpPr txBox="1"/>
          <p:nvPr/>
        </p:nvSpPr>
        <p:spPr>
          <a:xfrm>
            <a:off x="609666" y="1198179"/>
            <a:ext cx="3615475" cy="738664"/>
          </a:xfrm>
          <a:prstGeom prst="rect">
            <a:avLst/>
          </a:prstGeom>
          <a:noFill/>
        </p:spPr>
        <p:txBody>
          <a:bodyPr wrap="square" rtlCol="0">
            <a:spAutoFit/>
          </a:bodyPr>
          <a:lstStyle/>
          <a:p>
            <a:r>
              <a:rPr lang="en-GB" sz="2400" b="1" dirty="0">
                <a:solidFill>
                  <a:srgbClr val="6C2D20"/>
                </a:solidFill>
              </a:rPr>
              <a:t>“Create - Adopt - Use”</a:t>
            </a:r>
          </a:p>
          <a:p>
            <a:endParaRPr lang="it-IT" dirty="0"/>
          </a:p>
        </p:txBody>
      </p:sp>
      <p:sp>
        <p:nvSpPr>
          <p:cNvPr id="5" name="TextBox 4"/>
          <p:cNvSpPr txBox="1"/>
          <p:nvPr/>
        </p:nvSpPr>
        <p:spPr>
          <a:xfrm>
            <a:off x="718457" y="5028117"/>
            <a:ext cx="7894864" cy="646331"/>
          </a:xfrm>
          <a:prstGeom prst="rect">
            <a:avLst/>
          </a:prstGeom>
          <a:solidFill>
            <a:schemeClr val="bg1">
              <a:lumMod val="75000"/>
            </a:schemeClr>
          </a:solidFill>
        </p:spPr>
        <p:txBody>
          <a:bodyPr wrap="square" rtlCol="0">
            <a:spAutoFit/>
          </a:bodyPr>
          <a:lstStyle/>
          <a:p>
            <a:r>
              <a:rPr lang="en-US" b="1" dirty="0"/>
              <a:t>18 flagship recommendations  &amp; outputs with over </a:t>
            </a:r>
          </a:p>
          <a:p>
            <a:r>
              <a:rPr lang="en-US" b="1" dirty="0"/>
              <a:t>75 cases of adoption in different domains, </a:t>
            </a:r>
            <a:r>
              <a:rPr lang="en-US" b="1" dirty="0" err="1"/>
              <a:t>organisations</a:t>
            </a:r>
            <a:r>
              <a:rPr lang="en-US" b="1" dirty="0"/>
              <a:t> and countries</a:t>
            </a:r>
          </a:p>
        </p:txBody>
      </p:sp>
    </p:spTree>
    <p:extLst>
      <p:ext uri="{BB962C8B-B14F-4D97-AF65-F5344CB8AC3E}">
        <p14:creationId xmlns:p14="http://schemas.microsoft.com/office/powerpoint/2010/main" val="730570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64372" y="2332093"/>
            <a:ext cx="6210515" cy="3720364"/>
          </a:xfrm>
        </p:spPr>
        <p:txBody>
          <a:bodyPr>
            <a:normAutofit fontScale="92500"/>
          </a:bodyPr>
          <a:lstStyle/>
          <a:p>
            <a:pPr algn="just">
              <a:defRPr/>
            </a:pPr>
            <a:r>
              <a:rPr lang="en-GB" b="1" dirty="0"/>
              <a:t>Data Foundation &amp; Terminology</a:t>
            </a:r>
            <a:r>
              <a:rPr lang="en-GB" dirty="0"/>
              <a:t>: definitions and a data model in the registered domain to ease data exchange and interop. </a:t>
            </a:r>
          </a:p>
          <a:p>
            <a:pPr algn="just">
              <a:defRPr/>
            </a:pPr>
            <a:r>
              <a:rPr lang="en-GB" b="1" dirty="0"/>
              <a:t>PID Information Types</a:t>
            </a:r>
            <a:r>
              <a:rPr lang="en-GB" dirty="0"/>
              <a:t>: a common protocol for providers and users of persistent ID services worldwide.</a:t>
            </a:r>
          </a:p>
          <a:p>
            <a:pPr algn="just">
              <a:defRPr/>
            </a:pPr>
            <a:r>
              <a:rPr lang="en-GB" b="1" dirty="0"/>
              <a:t>Data Type Registries</a:t>
            </a:r>
            <a:r>
              <a:rPr lang="en-GB" dirty="0"/>
              <a:t>: allowing humans and machines to act on unknown, but registered, data types.</a:t>
            </a:r>
          </a:p>
          <a:p>
            <a:pPr algn="just">
              <a:defRPr/>
            </a:pPr>
            <a:r>
              <a:rPr lang="en-GB" b="1" dirty="0"/>
              <a:t>Practical Policy</a:t>
            </a:r>
            <a:r>
              <a:rPr lang="en-GB" dirty="0"/>
              <a:t>: defining best practices of how to deal with data automatically and in a documented way with computer actionable policy.</a:t>
            </a:r>
          </a:p>
          <a:p>
            <a:pPr algn="just">
              <a:defRPr/>
            </a:pPr>
            <a:r>
              <a:rPr lang="en-GB" b="1" dirty="0"/>
              <a:t>Metadata standards directory</a:t>
            </a:r>
            <a:r>
              <a:rPr lang="en-GB" dirty="0"/>
              <a:t>: Community curated standards catalogue for metadata interoperability</a:t>
            </a:r>
          </a:p>
          <a:p>
            <a:pPr marL="0" indent="0" algn="just">
              <a:buNone/>
              <a:defRPr/>
            </a:pPr>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sp>
        <p:nvSpPr>
          <p:cNvPr id="3" name="Title 2"/>
          <p:cNvSpPr>
            <a:spLocks noGrp="1"/>
          </p:cNvSpPr>
          <p:nvPr>
            <p:ph type="title"/>
          </p:nvPr>
        </p:nvSpPr>
        <p:spPr>
          <a:xfrm>
            <a:off x="391883" y="286604"/>
            <a:ext cx="8490857" cy="1450757"/>
          </a:xfrm>
        </p:spPr>
        <p:txBody>
          <a:bodyPr>
            <a:normAutofit/>
          </a:bodyPr>
          <a:lstStyle/>
          <a:p>
            <a:pPr algn="r"/>
            <a:r>
              <a:rPr lang="en-GB" sz="4400" dirty="0"/>
              <a:t>RDA Recommendations &amp; Outputs</a:t>
            </a:r>
          </a:p>
        </p:txBody>
      </p:sp>
      <p:sp>
        <p:nvSpPr>
          <p:cNvPr id="12" name="Title 4"/>
          <p:cNvSpPr txBox="1">
            <a:spLocks/>
          </p:cNvSpPr>
          <p:nvPr/>
        </p:nvSpPr>
        <p:spPr bwMode="auto">
          <a:xfrm>
            <a:off x="2674348" y="6052457"/>
            <a:ext cx="6469651" cy="258609"/>
          </a:xfrm>
          <a:prstGeom prst="rect">
            <a:avLst/>
          </a:prstGeom>
          <a:solidFill>
            <a:schemeClr val="accent1">
              <a:lumMod val="40000"/>
              <a:lumOff val="60000"/>
            </a:schemeClr>
          </a:solidFill>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tx1"/>
                </a:solidFill>
                <a:ea typeface="ＭＳ Ｐゴシック" pitchFamily="34" charset="-128"/>
              </a:rPr>
              <a:t>rd-alliance.org/recommendations-and-outputs/all-recommendations-and-outputs</a:t>
            </a:r>
            <a:endParaRPr lang="en-GB" altLang="en-US" sz="1400" b="1" dirty="0">
              <a:solidFill>
                <a:schemeClr val="tx1"/>
              </a:solidFill>
              <a:ea typeface="ＭＳ Ｐゴシック" pitchFamily="34" charset="-128"/>
            </a:endParaRPr>
          </a:p>
        </p:txBody>
      </p:sp>
      <p:sp>
        <p:nvSpPr>
          <p:cNvPr id="14"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5"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4" name="Picture 3"/>
          <p:cNvPicPr>
            <a:picLocks noChangeAspect="1"/>
          </p:cNvPicPr>
          <p:nvPr/>
        </p:nvPicPr>
        <p:blipFill>
          <a:blip r:embed="rId4"/>
          <a:stretch>
            <a:fillRect/>
          </a:stretch>
        </p:blipFill>
        <p:spPr>
          <a:xfrm>
            <a:off x="102330" y="1737361"/>
            <a:ext cx="1897225" cy="2540000"/>
          </a:xfrm>
          <a:prstGeom prst="rect">
            <a:avLst/>
          </a:prstGeom>
        </p:spPr>
      </p:pic>
      <p:pic>
        <p:nvPicPr>
          <p:cNvPr id="5" name="Picture 4"/>
          <p:cNvPicPr>
            <a:picLocks noChangeAspect="1"/>
          </p:cNvPicPr>
          <p:nvPr/>
        </p:nvPicPr>
        <p:blipFill>
          <a:blip r:embed="rId5"/>
          <a:stretch>
            <a:fillRect/>
          </a:stretch>
        </p:blipFill>
        <p:spPr>
          <a:xfrm>
            <a:off x="777124" y="2431086"/>
            <a:ext cx="1910065" cy="2540912"/>
          </a:xfrm>
          <a:prstGeom prst="rect">
            <a:avLst/>
          </a:prstGeom>
        </p:spPr>
      </p:pic>
      <p:pic>
        <p:nvPicPr>
          <p:cNvPr id="6" name="Picture 5"/>
          <p:cNvPicPr>
            <a:picLocks noChangeAspect="1"/>
          </p:cNvPicPr>
          <p:nvPr/>
        </p:nvPicPr>
        <p:blipFill>
          <a:blip r:embed="rId6"/>
          <a:stretch>
            <a:fillRect/>
          </a:stretch>
        </p:blipFill>
        <p:spPr>
          <a:xfrm>
            <a:off x="79513" y="3049185"/>
            <a:ext cx="1909965" cy="2520331"/>
          </a:xfrm>
          <a:prstGeom prst="rect">
            <a:avLst/>
          </a:prstGeom>
        </p:spPr>
      </p:pic>
      <p:pic>
        <p:nvPicPr>
          <p:cNvPr id="7" name="Picture 6"/>
          <p:cNvPicPr>
            <a:picLocks noChangeAspect="1"/>
          </p:cNvPicPr>
          <p:nvPr/>
        </p:nvPicPr>
        <p:blipFill>
          <a:blip r:embed="rId7"/>
          <a:stretch>
            <a:fillRect/>
          </a:stretch>
        </p:blipFill>
        <p:spPr>
          <a:xfrm>
            <a:off x="760939" y="3660818"/>
            <a:ext cx="1913410" cy="2458177"/>
          </a:xfrm>
          <a:prstGeom prst="rect">
            <a:avLst/>
          </a:prstGeom>
        </p:spPr>
      </p:pic>
      <p:pic>
        <p:nvPicPr>
          <p:cNvPr id="9" name="Picture 8"/>
          <p:cNvPicPr>
            <a:picLocks noChangeAspect="1"/>
          </p:cNvPicPr>
          <p:nvPr/>
        </p:nvPicPr>
        <p:blipFill>
          <a:blip r:embed="rId8"/>
          <a:stretch>
            <a:fillRect/>
          </a:stretch>
        </p:blipFill>
        <p:spPr>
          <a:xfrm>
            <a:off x="53251" y="4254232"/>
            <a:ext cx="1936227" cy="2538453"/>
          </a:xfrm>
          <a:prstGeom prst="rect">
            <a:avLst/>
          </a:prstGeom>
        </p:spPr>
      </p:pic>
    </p:spTree>
    <p:extLst>
      <p:ext uri="{BB962C8B-B14F-4D97-AF65-F5344CB8AC3E}">
        <p14:creationId xmlns:p14="http://schemas.microsoft.com/office/powerpoint/2010/main" val="2214275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sp>
        <p:nvSpPr>
          <p:cNvPr id="11" name="Title 2"/>
          <p:cNvSpPr>
            <a:spLocks noGrp="1"/>
          </p:cNvSpPr>
          <p:nvPr>
            <p:ph type="title"/>
          </p:nvPr>
        </p:nvSpPr>
        <p:spPr>
          <a:xfrm>
            <a:off x="822960" y="286604"/>
            <a:ext cx="7929154" cy="1450757"/>
          </a:xfrm>
        </p:spPr>
        <p:txBody>
          <a:bodyPr>
            <a:normAutofit/>
          </a:bodyPr>
          <a:lstStyle/>
          <a:p>
            <a:pPr algn="r"/>
            <a:r>
              <a:rPr lang="en-GB" sz="4400" dirty="0"/>
              <a:t>Recommendation Example: </a:t>
            </a:r>
            <a:br>
              <a:rPr lang="en-GB" sz="4400" dirty="0"/>
            </a:br>
            <a:r>
              <a:rPr lang="en-GB" sz="4400" dirty="0"/>
              <a:t>Data Type Model &amp; Registry</a:t>
            </a:r>
          </a:p>
        </p:txBody>
      </p:sp>
      <p:sp>
        <p:nvSpPr>
          <p:cNvPr id="16"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7"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
        <p:nvSpPr>
          <p:cNvPr id="20" name="Title 4"/>
          <p:cNvSpPr txBox="1">
            <a:spLocks/>
          </p:cNvSpPr>
          <p:nvPr/>
        </p:nvSpPr>
        <p:spPr bwMode="auto">
          <a:xfrm>
            <a:off x="2545322" y="6052457"/>
            <a:ext cx="6598677" cy="258609"/>
          </a:xfrm>
          <a:prstGeom prst="rect">
            <a:avLst/>
          </a:prstGeom>
          <a:solidFill>
            <a:schemeClr val="accent1">
              <a:lumMod val="40000"/>
              <a:lumOff val="60000"/>
            </a:schemeClr>
          </a:solidFill>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tx1"/>
                </a:solidFill>
                <a:ea typeface="ＭＳ Ｐゴシック" pitchFamily="34" charset="-128"/>
              </a:rPr>
              <a:t>rd-alliance.org/recommendations-and-outputs/all-recommendations-and-outputs</a:t>
            </a:r>
            <a:endParaRPr lang="en-GB" altLang="en-US" sz="1400" b="1" dirty="0">
              <a:solidFill>
                <a:schemeClr val="tx1"/>
              </a:solidFill>
              <a:ea typeface="ＭＳ Ｐゴシック" pitchFamily="34" charset="-128"/>
            </a:endParaRPr>
          </a:p>
        </p:txBody>
      </p:sp>
      <p:pic>
        <p:nvPicPr>
          <p:cNvPr id="5" name="Content Placeholder 4">
            <a:extLst>
              <a:ext uri="{FF2B5EF4-FFF2-40B4-BE49-F238E27FC236}">
                <a16:creationId xmlns:a16="http://schemas.microsoft.com/office/drawing/2014/main" id="{F9E0A66E-0C75-4786-9EB5-02F139D06FBD}"/>
              </a:ext>
            </a:extLst>
          </p:cNvPr>
          <p:cNvPicPr>
            <a:picLocks noGrp="1" noChangeAspect="1"/>
          </p:cNvPicPr>
          <p:nvPr>
            <p:ph idx="1"/>
          </p:nvPr>
        </p:nvPicPr>
        <p:blipFill>
          <a:blip r:embed="rId4"/>
          <a:stretch>
            <a:fillRect/>
          </a:stretch>
        </p:blipFill>
        <p:spPr>
          <a:xfrm>
            <a:off x="2695114" y="2118050"/>
            <a:ext cx="6276577" cy="3451466"/>
          </a:xfrm>
          <a:prstGeom prst="rect">
            <a:avLst/>
          </a:prstGeom>
        </p:spPr>
      </p:pic>
      <p:pic>
        <p:nvPicPr>
          <p:cNvPr id="22" name="Picture 21">
            <a:extLst>
              <a:ext uri="{FF2B5EF4-FFF2-40B4-BE49-F238E27FC236}">
                <a16:creationId xmlns:a16="http://schemas.microsoft.com/office/drawing/2014/main" id="{33749D58-D835-4002-876D-D96DF2AE4EC6}"/>
              </a:ext>
            </a:extLst>
          </p:cNvPr>
          <p:cNvPicPr>
            <a:picLocks noChangeAspect="1"/>
          </p:cNvPicPr>
          <p:nvPr/>
        </p:nvPicPr>
        <p:blipFill>
          <a:blip r:embed="rId5"/>
          <a:stretch>
            <a:fillRect/>
          </a:stretch>
        </p:blipFill>
        <p:spPr>
          <a:xfrm>
            <a:off x="79513" y="2118049"/>
            <a:ext cx="2615601" cy="3451467"/>
          </a:xfrm>
          <a:prstGeom prst="rect">
            <a:avLst/>
          </a:prstGeom>
        </p:spPr>
      </p:pic>
    </p:spTree>
    <p:extLst>
      <p:ext uri="{BB962C8B-B14F-4D97-AF65-F5344CB8AC3E}">
        <p14:creationId xmlns:p14="http://schemas.microsoft.com/office/powerpoint/2010/main" val="3809921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17076" y="1879824"/>
            <a:ext cx="6321972" cy="3851904"/>
          </a:xfrm>
        </p:spPr>
        <p:txBody>
          <a:bodyPr>
            <a:noAutofit/>
          </a:bodyPr>
          <a:lstStyle/>
          <a:p>
            <a:pPr algn="just">
              <a:defRPr/>
            </a:pPr>
            <a:r>
              <a:rPr lang="en-GB" sz="1800" b="1" dirty="0"/>
              <a:t>Data Citation</a:t>
            </a:r>
            <a:r>
              <a:rPr lang="en-GB" sz="1800" dirty="0"/>
              <a:t>: defining mechanisms to reliably cite dynamic data </a:t>
            </a:r>
          </a:p>
          <a:p>
            <a:pPr algn="just">
              <a:defRPr/>
            </a:pPr>
            <a:r>
              <a:rPr lang="en-GB" sz="1800" b="1" dirty="0"/>
              <a:t>Data Description Registry Interoperability </a:t>
            </a:r>
            <a:r>
              <a:rPr lang="en-GB" sz="1800" dirty="0"/>
              <a:t>solutions enabling cross platform discovery based on existing open protocols and standards</a:t>
            </a:r>
          </a:p>
          <a:p>
            <a:pPr algn="just">
              <a:defRPr/>
            </a:pPr>
            <a:r>
              <a:rPr lang="en-GB" sz="1800" b="1" dirty="0"/>
              <a:t>Wheat Data Interoperability </a:t>
            </a:r>
            <a:r>
              <a:rPr lang="en-GB" sz="1800" dirty="0"/>
              <a:t>impacting the discoverability, reusability and interoperability of wheat data by building a common framework for describing, representing linking and publishing wheat data</a:t>
            </a:r>
          </a:p>
          <a:p>
            <a:pPr algn="just">
              <a:defRPr/>
            </a:pPr>
            <a:r>
              <a:rPr lang="en-US" sz="1800" b="1" dirty="0"/>
              <a:t>Brokering Governance WG: </a:t>
            </a:r>
            <a:r>
              <a:rPr lang="en-US" sz="1800" dirty="0"/>
              <a:t>Sustainable Business Models for Brokering Middleware to support Research Interoperability</a:t>
            </a:r>
          </a:p>
          <a:p>
            <a:pPr algn="just">
              <a:defRPr/>
            </a:pPr>
            <a:r>
              <a:rPr lang="en-US" sz="1800" b="1" dirty="0"/>
              <a:t>RDA/CODATA Summer Schools in Data Science and Cloud Computing in the Developing World WG: </a:t>
            </a:r>
            <a:r>
              <a:rPr lang="en-US" sz="1800" dirty="0"/>
              <a:t>A framework to run a series of Summer Schools in Data Science and data sharing in low and middle income countries (LMICs)</a:t>
            </a:r>
          </a:p>
          <a:p>
            <a:pPr algn="just">
              <a:defRPr/>
            </a:pPr>
            <a:endParaRPr lang="en-GB" sz="18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sp>
        <p:nvSpPr>
          <p:cNvPr id="11" name="Title 2"/>
          <p:cNvSpPr>
            <a:spLocks noGrp="1"/>
          </p:cNvSpPr>
          <p:nvPr>
            <p:ph type="title"/>
          </p:nvPr>
        </p:nvSpPr>
        <p:spPr>
          <a:xfrm>
            <a:off x="822960" y="286604"/>
            <a:ext cx="7929154" cy="1450757"/>
          </a:xfrm>
        </p:spPr>
        <p:txBody>
          <a:bodyPr>
            <a:normAutofit/>
          </a:bodyPr>
          <a:lstStyle/>
          <a:p>
            <a:pPr algn="r"/>
            <a:r>
              <a:rPr lang="en-GB" sz="4400"/>
              <a:t>RDA Recommendations </a:t>
            </a:r>
            <a:r>
              <a:rPr lang="en-GB" sz="4400" dirty="0"/>
              <a:t>&amp; Outputs</a:t>
            </a:r>
          </a:p>
        </p:txBody>
      </p:sp>
      <p:sp>
        <p:nvSpPr>
          <p:cNvPr id="16"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7"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4" y="1738992"/>
            <a:ext cx="1955914" cy="257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43" y="2555423"/>
            <a:ext cx="1903131" cy="250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9" y="3162039"/>
            <a:ext cx="1908355" cy="253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297" y="3991103"/>
            <a:ext cx="1863026" cy="241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9" y="4751844"/>
            <a:ext cx="1645987" cy="210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4"/>
          <p:cNvSpPr txBox="1">
            <a:spLocks/>
          </p:cNvSpPr>
          <p:nvPr/>
        </p:nvSpPr>
        <p:spPr bwMode="auto">
          <a:xfrm>
            <a:off x="2545322" y="6052457"/>
            <a:ext cx="6598677" cy="258609"/>
          </a:xfrm>
          <a:prstGeom prst="rect">
            <a:avLst/>
          </a:prstGeom>
          <a:solidFill>
            <a:schemeClr val="accent1">
              <a:lumMod val="40000"/>
              <a:lumOff val="60000"/>
            </a:schemeClr>
          </a:solidFill>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tx1"/>
                </a:solidFill>
                <a:ea typeface="ＭＳ Ｐゴシック" pitchFamily="34" charset="-128"/>
              </a:rPr>
              <a:t>rd-alliance.org/recommendations-and-outputs/all-recommendations-and-outputs</a:t>
            </a:r>
            <a:endParaRPr lang="en-GB" altLang="en-US" sz="1400" b="1" dirty="0">
              <a:solidFill>
                <a:schemeClr val="tx1"/>
              </a:solidFill>
              <a:ea typeface="ＭＳ Ｐゴシック" pitchFamily="34" charset="-128"/>
            </a:endParaRPr>
          </a:p>
        </p:txBody>
      </p:sp>
    </p:spTree>
    <p:extLst>
      <p:ext uri="{BB962C8B-B14F-4D97-AF65-F5344CB8AC3E}">
        <p14:creationId xmlns:p14="http://schemas.microsoft.com/office/powerpoint/2010/main" val="4138335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7328" y="1737362"/>
            <a:ext cx="1983706" cy="2580638"/>
          </a:xfrm>
          <a:prstGeom prst="rect">
            <a:avLst/>
          </a:prstGeom>
        </p:spPr>
      </p:pic>
      <p:sp>
        <p:nvSpPr>
          <p:cNvPr id="2" name="Content Placeholder 1"/>
          <p:cNvSpPr>
            <a:spLocks noGrp="1"/>
          </p:cNvSpPr>
          <p:nvPr>
            <p:ph idx="1"/>
          </p:nvPr>
        </p:nvSpPr>
        <p:spPr>
          <a:xfrm>
            <a:off x="2401197" y="1876097"/>
            <a:ext cx="6600913" cy="4161583"/>
          </a:xfrm>
        </p:spPr>
        <p:txBody>
          <a:bodyPr>
            <a:noAutofit/>
          </a:bodyPr>
          <a:lstStyle/>
          <a:p>
            <a:pPr algn="just">
              <a:defRPr/>
            </a:pPr>
            <a:r>
              <a:rPr lang="en-GB" sz="1600" b="1" dirty="0"/>
              <a:t>Repository Audit and Certification DSA–WDS: </a:t>
            </a:r>
            <a:r>
              <a:rPr lang="en-GB" sz="1600" dirty="0"/>
              <a:t>A convergent DSA-WDS certification standard to help eliminate duplication of effort, increase certification procedure coherence and compatibility thus benefitting researchers, data managers, librarians and scientific communities.</a:t>
            </a:r>
          </a:p>
          <a:p>
            <a:pPr algn="just">
              <a:defRPr/>
            </a:pPr>
            <a:r>
              <a:rPr lang="en-GB" sz="1600" b="1" dirty="0"/>
              <a:t>RDA/WDS Publishing Data </a:t>
            </a:r>
            <a:r>
              <a:rPr lang="en-GB" sz="1600" b="1" dirty="0" err="1"/>
              <a:t>Bibliometrics</a:t>
            </a:r>
            <a:r>
              <a:rPr lang="en-GB" sz="1600" b="1" dirty="0"/>
              <a:t>: </a:t>
            </a:r>
            <a:r>
              <a:rPr lang="en-GB" sz="1600" dirty="0"/>
              <a:t>improved research data metrics and corresponding services, with the final goal of increasing the overall availability and quality of citations and research data itself.</a:t>
            </a:r>
          </a:p>
          <a:p>
            <a:pPr algn="just">
              <a:defRPr/>
            </a:pPr>
            <a:r>
              <a:rPr lang="en-GB" sz="1600" b="1" dirty="0"/>
              <a:t>RDA/WDS Publishing Data Workflows: </a:t>
            </a:r>
            <a:r>
              <a:rPr lang="en-GB" sz="1600" dirty="0"/>
              <a:t>enhance the possibilities for greater discoverability and a more efficient and reliable reuse of research data benefitting other stakeholders like publishers, libraries and data centres.</a:t>
            </a:r>
          </a:p>
          <a:p>
            <a:pPr algn="just">
              <a:defRPr/>
            </a:pPr>
            <a:r>
              <a:rPr lang="en-GB" sz="1600" b="1" dirty="0"/>
              <a:t>RDA/WDS Publishing Data Services: </a:t>
            </a:r>
            <a:r>
              <a:rPr lang="en-GB" sz="1600" dirty="0"/>
              <a:t>A universal interlinking service between data and the scientific literature. </a:t>
            </a:r>
            <a:r>
              <a:rPr lang="en-GB" sz="1600" b="1" dirty="0"/>
              <a:t>The </a:t>
            </a:r>
            <a:r>
              <a:rPr lang="en-GB" sz="1600" b="1" dirty="0" err="1"/>
              <a:t>Scholix</a:t>
            </a:r>
            <a:r>
              <a:rPr lang="en-GB" sz="1600" b="1" dirty="0"/>
              <a:t> initiative </a:t>
            </a:r>
            <a:r>
              <a:rPr lang="en-GB" sz="1600" dirty="0"/>
              <a:t>a high level interoperability framework for exchanging information about the links between scholarly literature and data. It aims to build an open information ecosystem to understand systematically what data underpins literature and what literature references data. </a:t>
            </a:r>
          </a:p>
          <a:p>
            <a:pPr algn="just">
              <a:defRPr/>
            </a:pPr>
            <a:endParaRPr lang="en-GB" sz="16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sp>
        <p:nvSpPr>
          <p:cNvPr id="12" name="Title 2"/>
          <p:cNvSpPr>
            <a:spLocks noGrp="1"/>
          </p:cNvSpPr>
          <p:nvPr>
            <p:ph type="title"/>
          </p:nvPr>
        </p:nvSpPr>
        <p:spPr>
          <a:xfrm>
            <a:off x="822959" y="286604"/>
            <a:ext cx="8085909" cy="1450757"/>
          </a:xfrm>
        </p:spPr>
        <p:txBody>
          <a:bodyPr>
            <a:normAutofit/>
          </a:bodyPr>
          <a:lstStyle/>
          <a:p>
            <a:pPr algn="r"/>
            <a:r>
              <a:rPr lang="en-GB" sz="4400" dirty="0"/>
              <a:t>RDA Recommendations &amp; Outputs</a:t>
            </a:r>
          </a:p>
        </p:txBody>
      </p:sp>
      <p:sp>
        <p:nvSpPr>
          <p:cNvPr id="15" name="Title 4"/>
          <p:cNvSpPr txBox="1">
            <a:spLocks/>
          </p:cNvSpPr>
          <p:nvPr/>
        </p:nvSpPr>
        <p:spPr bwMode="auto">
          <a:xfrm>
            <a:off x="0" y="6408542"/>
            <a:ext cx="4802394" cy="3841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400" b="1" dirty="0">
                <a:solidFill>
                  <a:schemeClr val="bg1"/>
                </a:solidFill>
                <a:ea typeface="ＭＳ Ｐゴシック" pitchFamily="34" charset="-128"/>
              </a:rPr>
              <a:t>rd-alliance.org/recommendations-and-outputs/all-recommendations-and-outputs</a:t>
            </a:r>
          </a:p>
        </p:txBody>
      </p:sp>
      <p:sp>
        <p:nvSpPr>
          <p:cNvPr id="10"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6" name="Picture 2" descr="Creative Commons Li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6" name="Picture 5"/>
          <p:cNvPicPr>
            <a:picLocks noChangeAspect="1"/>
          </p:cNvPicPr>
          <p:nvPr/>
        </p:nvPicPr>
        <p:blipFill>
          <a:blip r:embed="rId5"/>
          <a:stretch>
            <a:fillRect/>
          </a:stretch>
        </p:blipFill>
        <p:spPr>
          <a:xfrm>
            <a:off x="326080" y="2414170"/>
            <a:ext cx="1960719" cy="2605836"/>
          </a:xfrm>
          <a:prstGeom prst="rect">
            <a:avLst/>
          </a:prstGeom>
        </p:spPr>
      </p:pic>
      <p:pic>
        <p:nvPicPr>
          <p:cNvPr id="4" name="Picture 3"/>
          <p:cNvPicPr>
            <a:picLocks noChangeAspect="1"/>
          </p:cNvPicPr>
          <p:nvPr/>
        </p:nvPicPr>
        <p:blipFill>
          <a:blip r:embed="rId6"/>
          <a:stretch>
            <a:fillRect/>
          </a:stretch>
        </p:blipFill>
        <p:spPr>
          <a:xfrm>
            <a:off x="279307" y="3074172"/>
            <a:ext cx="2007492" cy="2632364"/>
          </a:xfrm>
          <a:prstGeom prst="rect">
            <a:avLst/>
          </a:prstGeom>
        </p:spPr>
      </p:pic>
      <p:pic>
        <p:nvPicPr>
          <p:cNvPr id="3" name="Picture 2"/>
          <p:cNvPicPr>
            <a:picLocks noChangeAspect="1"/>
          </p:cNvPicPr>
          <p:nvPr/>
        </p:nvPicPr>
        <p:blipFill>
          <a:blip r:embed="rId7"/>
          <a:stretch>
            <a:fillRect/>
          </a:stretch>
        </p:blipFill>
        <p:spPr>
          <a:xfrm>
            <a:off x="289645" y="3732035"/>
            <a:ext cx="2033587" cy="2634503"/>
          </a:xfrm>
          <a:prstGeom prst="rect">
            <a:avLst/>
          </a:prstGeom>
        </p:spPr>
      </p:pic>
      <p:sp>
        <p:nvSpPr>
          <p:cNvPr id="13" name="Title 4"/>
          <p:cNvSpPr txBox="1">
            <a:spLocks/>
          </p:cNvSpPr>
          <p:nvPr/>
        </p:nvSpPr>
        <p:spPr bwMode="auto">
          <a:xfrm>
            <a:off x="2545322" y="6052457"/>
            <a:ext cx="6598677" cy="258609"/>
          </a:xfrm>
          <a:prstGeom prst="rect">
            <a:avLst/>
          </a:prstGeom>
          <a:solidFill>
            <a:schemeClr val="accent1">
              <a:lumMod val="40000"/>
              <a:lumOff val="60000"/>
            </a:schemeClr>
          </a:solidFill>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tx1"/>
                </a:solidFill>
                <a:ea typeface="ＭＳ Ｐゴシック" pitchFamily="34" charset="-128"/>
              </a:rPr>
              <a:t>rd-alliance.org/recommendations-and-outputs/all-recommendations-and-outputs</a:t>
            </a:r>
            <a:endParaRPr lang="en-GB" altLang="en-US" sz="1400" b="1" dirty="0">
              <a:solidFill>
                <a:schemeClr val="tx1"/>
              </a:solidFill>
              <a:ea typeface="ＭＳ Ｐゴシック" pitchFamily="34" charset="-128"/>
            </a:endParaRPr>
          </a:p>
        </p:txBody>
      </p:sp>
    </p:spTree>
    <p:extLst>
      <p:ext uri="{BB962C8B-B14F-4D97-AF65-F5344CB8AC3E}">
        <p14:creationId xmlns:p14="http://schemas.microsoft.com/office/powerpoint/2010/main" val="3809838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16" y="31462"/>
            <a:ext cx="1048409" cy="685108"/>
          </a:xfrm>
          <a:prstGeom prst="rect">
            <a:avLst/>
          </a:prstGeom>
        </p:spPr>
      </p:pic>
      <p:sp>
        <p:nvSpPr>
          <p:cNvPr id="5" name="Shape 481"/>
          <p:cNvSpPr txBox="1">
            <a:spLocks/>
          </p:cNvSpPr>
          <p:nvPr/>
        </p:nvSpPr>
        <p:spPr>
          <a:xfrm>
            <a:off x="3139707" y="1065032"/>
            <a:ext cx="5599417" cy="5009555"/>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2800" b="1" dirty="0">
                <a:solidFill>
                  <a:srgbClr val="941100"/>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a:t>
            </a:r>
            <a:r>
              <a:rPr lang="en-GB" sz="2800" b="1" u="sng" dirty="0">
                <a:sym typeface="Helvetica Neue Light"/>
              </a:rPr>
              <a:t>innovators</a:t>
            </a:r>
            <a:r>
              <a:rPr lang="en-GB" sz="2800" b="1" dirty="0">
                <a:sym typeface="Helvetica Neue Light"/>
              </a:rPr>
              <a:t> </a:t>
            </a:r>
            <a:r>
              <a:rPr lang="en-GB" sz="2800" dirty="0">
                <a:sym typeface="Helvetica Neue Light"/>
              </a:rPr>
              <a:t>openly share data across technologies, disciplines, and countries to address the grand challenges of society</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2800" b="1" dirty="0">
                <a:solidFill>
                  <a:srgbClr val="941100"/>
                </a:solidFill>
              </a:rPr>
              <a:t>Mission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dirty="0">
                <a:sym typeface="Helvetica Neue Light"/>
              </a:rPr>
              <a:t>RDA builds the </a:t>
            </a:r>
            <a:r>
              <a:rPr lang="en-GB" sz="2800" b="1" dirty="0">
                <a:solidFill>
                  <a:srgbClr val="A30000"/>
                </a:solidFill>
                <a:latin typeface="+mj-lt"/>
                <a:ea typeface="+mj-ea"/>
                <a:cs typeface="+mj-cs"/>
                <a:sym typeface="Helvetica Neue"/>
              </a:rPr>
              <a:t>social and technical bridges</a:t>
            </a:r>
            <a:r>
              <a:rPr lang="en-GB" sz="2800" dirty="0">
                <a:sym typeface="Helvetica Neue Light"/>
              </a:rPr>
              <a:t> that </a:t>
            </a:r>
            <a:r>
              <a:rPr lang="en-GB" sz="2800" b="1" dirty="0">
                <a:sym typeface="Helvetica Neue Light"/>
              </a:rPr>
              <a:t>enable open sharing </a:t>
            </a:r>
            <a:r>
              <a:rPr lang="en-GB" sz="2800" dirty="0">
                <a:sym typeface="Helvetica Neue Light"/>
              </a:rPr>
              <a:t>of data</a:t>
            </a:r>
          </a:p>
          <a:p>
            <a:pPr marL="0" lvl="1" indent="312464">
              <a:spcBef>
                <a:spcPts val="0"/>
              </a:spcBef>
              <a:buFont typeface="Calibri" pitchFamily="34" charset="0"/>
              <a:buNone/>
              <a:defRPr sz="3600" i="0">
                <a:latin typeface="+mn-lt"/>
                <a:ea typeface="+mn-ea"/>
                <a:cs typeface="+mn-cs"/>
                <a:sym typeface="Helvetica Neue Light"/>
              </a:defRPr>
            </a:pPr>
            <a:endParaRPr lang="en-GB" sz="2800" dirty="0">
              <a:sym typeface="Helvetica Neue Light"/>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7755" y="238586"/>
            <a:ext cx="1264697" cy="826446"/>
          </a:xfrm>
          <a:prstGeom prst="rect">
            <a:avLst/>
          </a:prstGeom>
        </p:spPr>
      </p:pic>
      <p:sp>
        <p:nvSpPr>
          <p:cNvPr id="11"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2" name="Picture 2" descr="Creative Commons Licen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211"/>
            <a:ext cx="2743200" cy="6858000"/>
          </a:xfrm>
          <a:prstGeom prst="rect">
            <a:avLst/>
          </a:prstGeom>
        </p:spPr>
      </p:pic>
    </p:spTree>
    <p:extLst>
      <p:ext uri="{BB962C8B-B14F-4D97-AF65-F5344CB8AC3E}">
        <p14:creationId xmlns:p14="http://schemas.microsoft.com/office/powerpoint/2010/main" val="3842405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01197" y="1806442"/>
            <a:ext cx="6021677" cy="1013696"/>
          </a:xfrm>
        </p:spPr>
        <p:txBody>
          <a:bodyPr>
            <a:noAutofit/>
          </a:bodyPr>
          <a:lstStyle/>
          <a:p>
            <a:pPr algn="just">
              <a:defRPr/>
            </a:pPr>
            <a:r>
              <a:rPr lang="en-GB" sz="1600" b="1" dirty="0"/>
              <a:t>23 Things: Libraries For Research Data </a:t>
            </a:r>
            <a:r>
              <a:rPr lang="en-GB" sz="1600" dirty="0"/>
              <a:t>An overview of practical, free, online resources and tools that users can immediately take advantage of to incorporate research data management into the practice of librarianship.</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sp>
        <p:nvSpPr>
          <p:cNvPr id="12" name="Title 2"/>
          <p:cNvSpPr>
            <a:spLocks noGrp="1"/>
          </p:cNvSpPr>
          <p:nvPr>
            <p:ph type="title"/>
          </p:nvPr>
        </p:nvSpPr>
        <p:spPr>
          <a:xfrm>
            <a:off x="822959" y="286604"/>
            <a:ext cx="8085909" cy="1450757"/>
          </a:xfrm>
        </p:spPr>
        <p:txBody>
          <a:bodyPr>
            <a:normAutofit/>
          </a:bodyPr>
          <a:lstStyle/>
          <a:p>
            <a:pPr algn="r"/>
            <a:r>
              <a:rPr lang="en-GB" sz="4400" dirty="0"/>
              <a:t>RDA Recommendations &amp; Outputs</a:t>
            </a:r>
          </a:p>
        </p:txBody>
      </p:sp>
      <p:sp>
        <p:nvSpPr>
          <p:cNvPr id="10" name="Title 4"/>
          <p:cNvSpPr txBox="1">
            <a:spLocks/>
          </p:cNvSpPr>
          <p:nvPr/>
        </p:nvSpPr>
        <p:spPr bwMode="auto">
          <a:xfrm>
            <a:off x="0" y="6408542"/>
            <a:ext cx="4802394" cy="3841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400" b="1" dirty="0">
                <a:solidFill>
                  <a:schemeClr val="bg1"/>
                </a:solidFill>
                <a:ea typeface="ＭＳ Ｐゴシック" pitchFamily="34" charset="-128"/>
              </a:rPr>
              <a:t>rd-alliance.org/recommendations-and-outputs/all-recommendations-and-outputs</a:t>
            </a:r>
          </a:p>
        </p:txBody>
      </p:sp>
      <p:sp>
        <p:nvSpPr>
          <p:cNvPr id="16"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7"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4" name="Picture 3"/>
          <p:cNvPicPr>
            <a:picLocks noChangeAspect="1"/>
          </p:cNvPicPr>
          <p:nvPr/>
        </p:nvPicPr>
        <p:blipFill>
          <a:blip r:embed="rId4"/>
          <a:stretch>
            <a:fillRect/>
          </a:stretch>
        </p:blipFill>
        <p:spPr>
          <a:xfrm>
            <a:off x="71598" y="1806442"/>
            <a:ext cx="2201862" cy="2923915"/>
          </a:xfrm>
          <a:prstGeom prst="rect">
            <a:avLst/>
          </a:prstGeom>
        </p:spPr>
      </p:pic>
      <p:sp>
        <p:nvSpPr>
          <p:cNvPr id="13" name="Content Placeholder 1"/>
          <p:cNvSpPr txBox="1">
            <a:spLocks/>
          </p:cNvSpPr>
          <p:nvPr/>
        </p:nvSpPr>
        <p:spPr>
          <a:xfrm>
            <a:off x="2411875" y="2730218"/>
            <a:ext cx="6010999" cy="14860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defRPr/>
            </a:pPr>
            <a:r>
              <a:rPr lang="en-GB" sz="1600" b="1" dirty="0"/>
              <a:t>Legal Interoperability of Research Data</a:t>
            </a:r>
            <a:r>
              <a:rPr lang="en-GB" sz="1600" dirty="0"/>
              <a:t> </a:t>
            </a:r>
            <a:r>
              <a:rPr lang="en-GB" sz="1600" b="1" dirty="0"/>
              <a:t>Principles and Implementation Guidelines:</a:t>
            </a:r>
            <a:r>
              <a:rPr lang="en-GB" sz="1600" dirty="0"/>
              <a:t> a set of principles and practical implementation guidelines offered as high-level guidance to all members of the research community —the funders, managers of data </a:t>
            </a:r>
            <a:r>
              <a:rPr lang="en-GB" sz="1600" dirty="0" err="1"/>
              <a:t>centers</a:t>
            </a:r>
            <a:r>
              <a:rPr lang="en-GB" sz="1600" dirty="0"/>
              <a:t>, librarians, archivists, publishers, policymakers, university administrators, individual researchers, and their legal counsel.</a:t>
            </a:r>
          </a:p>
        </p:txBody>
      </p:sp>
      <p:sp>
        <p:nvSpPr>
          <p:cNvPr id="6" name="Rectangle 5"/>
          <p:cNvSpPr/>
          <p:nvPr/>
        </p:nvSpPr>
        <p:spPr>
          <a:xfrm>
            <a:off x="2452120" y="4089500"/>
            <a:ext cx="6025914" cy="1077218"/>
          </a:xfrm>
          <a:prstGeom prst="rect">
            <a:avLst/>
          </a:prstGeom>
        </p:spPr>
        <p:txBody>
          <a:bodyPr wrap="square">
            <a:spAutoFit/>
          </a:bodyPr>
          <a:lstStyle/>
          <a:p>
            <a:r>
              <a:rPr lang="en-US" sz="1600" b="1" dirty="0">
                <a:solidFill>
                  <a:schemeClr val="tx1">
                    <a:lumMod val="75000"/>
                    <a:lumOff val="25000"/>
                  </a:schemeClr>
                </a:solidFill>
              </a:rPr>
              <a:t>Matrix of use cases and functional requirements for research data repository platform </a:t>
            </a:r>
            <a:r>
              <a:rPr lang="en-US" sz="1600" dirty="0">
                <a:solidFill>
                  <a:schemeClr val="tx1">
                    <a:lumMod val="75000"/>
                    <a:lumOff val="25000"/>
                  </a:schemeClr>
                </a:solidFill>
              </a:rPr>
              <a:t>Based on use cases, the matrix describes forty-four functional requirements identified for research data repository platforms and provides a score identifying relative importance. </a:t>
            </a:r>
          </a:p>
        </p:txBody>
      </p:sp>
      <p:pic>
        <p:nvPicPr>
          <p:cNvPr id="3" name="Picture 2"/>
          <p:cNvPicPr>
            <a:picLocks noChangeAspect="1"/>
          </p:cNvPicPr>
          <p:nvPr/>
        </p:nvPicPr>
        <p:blipFill>
          <a:blip r:embed="rId5"/>
          <a:stretch>
            <a:fillRect/>
          </a:stretch>
        </p:blipFill>
        <p:spPr>
          <a:xfrm>
            <a:off x="76311" y="2559415"/>
            <a:ext cx="2201862" cy="2813275"/>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250" t="1989"/>
          <a:stretch/>
        </p:blipFill>
        <p:spPr>
          <a:xfrm>
            <a:off x="48420" y="3363515"/>
            <a:ext cx="2225040" cy="2866004"/>
          </a:xfrm>
          <a:prstGeom prst="rect">
            <a:avLst/>
          </a:prstGeom>
        </p:spPr>
      </p:pic>
      <p:sp>
        <p:nvSpPr>
          <p:cNvPr id="14" name="Title 4"/>
          <p:cNvSpPr txBox="1">
            <a:spLocks/>
          </p:cNvSpPr>
          <p:nvPr/>
        </p:nvSpPr>
        <p:spPr bwMode="auto">
          <a:xfrm>
            <a:off x="2545322" y="6052457"/>
            <a:ext cx="6598677" cy="258609"/>
          </a:xfrm>
          <a:prstGeom prst="rect">
            <a:avLst/>
          </a:prstGeom>
          <a:solidFill>
            <a:schemeClr val="accent1">
              <a:lumMod val="40000"/>
              <a:lumOff val="60000"/>
            </a:schemeClr>
          </a:solidFill>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tx1"/>
                </a:solidFill>
                <a:ea typeface="ＭＳ Ｐゴシック" pitchFamily="34" charset="-128"/>
              </a:rPr>
              <a:t>rd-alliance.org/recommendations-and-outputs/all-recommendations-and-outputs</a:t>
            </a:r>
            <a:endParaRPr lang="en-GB" altLang="en-US" sz="1400" b="1" dirty="0">
              <a:solidFill>
                <a:schemeClr val="tx1"/>
              </a:solidFill>
              <a:ea typeface="ＭＳ Ｐゴシック" pitchFamily="34" charset="-128"/>
            </a:endParaRPr>
          </a:p>
        </p:txBody>
      </p:sp>
      <p:sp>
        <p:nvSpPr>
          <p:cNvPr id="19" name="Rectangle 18"/>
          <p:cNvSpPr/>
          <p:nvPr/>
        </p:nvSpPr>
        <p:spPr>
          <a:xfrm>
            <a:off x="2452120" y="5166718"/>
            <a:ext cx="6025914" cy="584775"/>
          </a:xfrm>
          <a:prstGeom prst="rect">
            <a:avLst/>
          </a:prstGeom>
        </p:spPr>
        <p:txBody>
          <a:bodyPr wrap="square">
            <a:spAutoFit/>
          </a:bodyPr>
          <a:lstStyle/>
          <a:p>
            <a:r>
              <a:rPr lang="en-US" sz="1600" b="1" dirty="0" err="1">
                <a:solidFill>
                  <a:schemeClr val="tx1">
                    <a:lumMod val="75000"/>
                    <a:lumOff val="25000"/>
                  </a:schemeClr>
                </a:solidFill>
              </a:rPr>
              <a:t>BioSharing</a:t>
            </a:r>
            <a:r>
              <a:rPr lang="en-US" sz="1600" b="1" dirty="0">
                <a:solidFill>
                  <a:schemeClr val="tx1">
                    <a:lumMod val="75000"/>
                    <a:lumOff val="25000"/>
                  </a:schemeClr>
                </a:solidFill>
              </a:rPr>
              <a:t> Recommendations</a:t>
            </a:r>
            <a:r>
              <a:rPr lang="en-US" sz="1600" dirty="0">
                <a:solidFill>
                  <a:schemeClr val="tx1">
                    <a:lumMod val="75000"/>
                    <a:lumOff val="25000"/>
                  </a:schemeClr>
                </a:solidFill>
              </a:rPr>
              <a:t>  Data repositories, standards and policies in the life, biomedical and environmental sciences</a:t>
            </a:r>
          </a:p>
        </p:txBody>
      </p:sp>
    </p:spTree>
    <p:extLst>
      <p:ext uri="{BB962C8B-B14F-4D97-AF65-F5344CB8AC3E}">
        <p14:creationId xmlns:p14="http://schemas.microsoft.com/office/powerpoint/2010/main" val="60436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5089" y="0"/>
            <a:ext cx="7543800" cy="1450757"/>
          </a:xfrm>
        </p:spPr>
        <p:txBody>
          <a:bodyPr>
            <a:normAutofit/>
          </a:bodyPr>
          <a:lstStyle/>
          <a:p>
            <a:pPr algn="r"/>
            <a:r>
              <a:rPr lang="en-GB" sz="4400" dirty="0"/>
              <a:t>Adoption </a:t>
            </a:r>
            <a:r>
              <a:rPr lang="en-GB" sz="4400"/>
              <a:t>&amp; Implementation</a:t>
            </a:r>
            <a:r>
              <a:rPr lang="en-GB" sz="2000"/>
              <a:t> </a:t>
            </a:r>
            <a:br>
              <a:rPr lang="en-GB" sz="2000" dirty="0"/>
            </a:br>
            <a:r>
              <a:rPr lang="en-GB" sz="2000" dirty="0"/>
              <a:t>“</a:t>
            </a:r>
            <a:r>
              <a:rPr lang="en-GB" sz="2000" i="1" dirty="0"/>
              <a:t>Solving the problem must include </a:t>
            </a:r>
            <a:r>
              <a:rPr lang="en-GB" sz="2000" b="1" i="1" dirty="0"/>
              <a:t>adopters</a:t>
            </a:r>
            <a:r>
              <a:rPr lang="en-GB" sz="2000" i="1" dirty="0"/>
              <a:t> in the process, to ensure </a:t>
            </a:r>
            <a:br>
              <a:rPr lang="en-GB" sz="2000" i="1" dirty="0"/>
            </a:br>
            <a:r>
              <a:rPr lang="en-GB" sz="2000" i="1" dirty="0"/>
              <a:t>that real problems are addressed. Open problem solving is the key.”</a:t>
            </a:r>
            <a:r>
              <a:rPr lang="en-GB" sz="2000" dirty="0"/>
              <a:t> </a:t>
            </a:r>
            <a:endParaRPr lang="it-IT" sz="4400" dirty="0"/>
          </a:p>
        </p:txBody>
      </p:sp>
      <p:sp>
        <p:nvSpPr>
          <p:cNvPr id="3" name="Content Placeholder 2"/>
          <p:cNvSpPr>
            <a:spLocks noGrp="1"/>
          </p:cNvSpPr>
          <p:nvPr>
            <p:ph idx="1"/>
          </p:nvPr>
        </p:nvSpPr>
        <p:spPr>
          <a:xfrm>
            <a:off x="146957" y="1845734"/>
            <a:ext cx="6278335" cy="2081287"/>
          </a:xfrm>
        </p:spPr>
        <p:txBody>
          <a:bodyPr>
            <a:noAutofit/>
          </a:bodyPr>
          <a:lstStyle/>
          <a:p>
            <a:pPr algn="just"/>
            <a:r>
              <a:rPr lang="en-GB" sz="1600" dirty="0"/>
              <a:t>RDA Recommendations and Outputs take the form of technical specifications, code, policies or practices, harmonized standards or reference models. In the widest sense these aim for:  </a:t>
            </a:r>
            <a:endParaRPr lang="it-IT" sz="1600" dirty="0"/>
          </a:p>
          <a:p>
            <a:pPr lvl="0" algn="just">
              <a:lnSpc>
                <a:spcPct val="100000"/>
              </a:lnSpc>
              <a:spcBef>
                <a:spcPts val="600"/>
              </a:spcBef>
              <a:buFont typeface="Wingdings" pitchFamily="2" charset="2"/>
              <a:buChar char="q"/>
            </a:pPr>
            <a:r>
              <a:rPr lang="en-GB" sz="1600" dirty="0"/>
              <a:t>Greater data sharing, exchange, interoperability, usability and re-usability;</a:t>
            </a:r>
            <a:endParaRPr lang="it-IT" sz="1600" dirty="0"/>
          </a:p>
          <a:p>
            <a:pPr lvl="0" algn="just">
              <a:lnSpc>
                <a:spcPct val="100000"/>
              </a:lnSpc>
              <a:spcBef>
                <a:spcPts val="600"/>
              </a:spcBef>
              <a:buFont typeface="Wingdings" pitchFamily="2" charset="2"/>
              <a:buChar char="q"/>
            </a:pPr>
            <a:r>
              <a:rPr lang="en-GB" sz="1600" dirty="0"/>
              <a:t>Greater discoverability of research data sets;</a:t>
            </a:r>
            <a:endParaRPr lang="it-IT" sz="1600" dirty="0"/>
          </a:p>
          <a:p>
            <a:pPr lvl="0" algn="just">
              <a:lnSpc>
                <a:spcPct val="100000"/>
              </a:lnSpc>
              <a:spcBef>
                <a:spcPts val="600"/>
              </a:spcBef>
              <a:buFont typeface="Wingdings" pitchFamily="2" charset="2"/>
              <a:buChar char="q"/>
            </a:pPr>
            <a:r>
              <a:rPr lang="en-GB" sz="1600" dirty="0"/>
              <a:t>Better management, stewardship, and preservation of research data;</a:t>
            </a:r>
            <a:endParaRPr lang="it-IT" sz="1600" dirty="0"/>
          </a:p>
          <a:p>
            <a:pPr lvl="0" algn="just">
              <a:lnSpc>
                <a:spcPct val="100000"/>
              </a:lnSpc>
              <a:spcBef>
                <a:spcPts val="600"/>
              </a:spcBef>
              <a:buFont typeface="Wingdings" pitchFamily="2" charset="2"/>
              <a:buChar char="q"/>
            </a:pPr>
            <a:r>
              <a:rPr lang="en-GB" sz="1600" dirty="0"/>
              <a:t>New data standards or harmonization of existing standards.</a:t>
            </a:r>
          </a:p>
          <a:p>
            <a:pPr lvl="0">
              <a:buFont typeface="Wingdings" pitchFamily="2" charset="2"/>
              <a:buChar char="q"/>
            </a:pPr>
            <a:endParaRPr lang="en-GB" sz="1600" dirty="0"/>
          </a:p>
          <a:p>
            <a:pPr lvl="0">
              <a:buFont typeface="Wingdings" pitchFamily="2" charset="2"/>
              <a:buChar char="q"/>
            </a:pPr>
            <a:endParaRPr lang="en-GB" sz="1600" dirty="0"/>
          </a:p>
          <a:p>
            <a:pPr marL="0" lvl="0" indent="0">
              <a:buNone/>
            </a:pPr>
            <a:endParaRPr lang="it-IT" sz="2400" dirty="0"/>
          </a:p>
          <a:p>
            <a:endParaRPr lang="it-IT"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1" y="64388"/>
            <a:ext cx="1177241" cy="769296"/>
          </a:xfrm>
          <a:prstGeom prst="rect">
            <a:avLst/>
          </a:prstGeom>
        </p:spPr>
      </p:pic>
      <p:sp>
        <p:nvSpPr>
          <p:cNvPr id="9" name="TextBox 8"/>
          <p:cNvSpPr txBox="1"/>
          <p:nvPr/>
        </p:nvSpPr>
        <p:spPr>
          <a:xfrm>
            <a:off x="1975756" y="4878746"/>
            <a:ext cx="4747585" cy="969496"/>
          </a:xfrm>
          <a:prstGeom prst="rect">
            <a:avLst/>
          </a:prstGeom>
          <a:noFill/>
        </p:spPr>
        <p:txBody>
          <a:bodyPr wrap="square" rtlCol="0">
            <a:spAutoFit/>
          </a:bodyPr>
          <a:lstStyle/>
          <a:p>
            <a:r>
              <a:rPr lang="it-IT" sz="1400" b="1" dirty="0"/>
              <a:t>75 Adoption Cases </a:t>
            </a:r>
          </a:p>
          <a:p>
            <a:r>
              <a:rPr lang="it-IT" sz="1400" dirty="0">
                <a:hlinkClick r:id="rId3"/>
              </a:rPr>
              <a:t>https://www.rd-alliance.org/recommendations-outputs/adoption-recommendations</a:t>
            </a:r>
            <a:endParaRPr lang="it-IT" sz="1400" dirty="0"/>
          </a:p>
          <a:p>
            <a:endParaRPr lang="it-IT" sz="1500"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3" y="3904775"/>
            <a:ext cx="1651758" cy="159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descr="Risultati immagini per arrow oran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6001" y="4888721"/>
            <a:ext cx="344105" cy="3441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Risultati immagini per arrow oran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93501" y="5500152"/>
            <a:ext cx="344105" cy="3441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7151" y="5762369"/>
            <a:ext cx="6368142" cy="769441"/>
          </a:xfrm>
          <a:prstGeom prst="rect">
            <a:avLst/>
          </a:prstGeom>
          <a:noFill/>
        </p:spPr>
        <p:txBody>
          <a:bodyPr wrap="square" rtlCol="0">
            <a:spAutoFit/>
          </a:bodyPr>
          <a:lstStyle/>
          <a:p>
            <a:r>
              <a:rPr lang="it-IT" sz="1500" b="1" dirty="0"/>
              <a:t>Find out how you can become an Adopter</a:t>
            </a:r>
          </a:p>
          <a:p>
            <a:r>
              <a:rPr lang="it-IT" sz="1400" dirty="0">
                <a:hlinkClick r:id="rId6"/>
              </a:rPr>
              <a:t>https://www.rd-alliance.org/recommendations-and-outcomes/become-rda-adopter</a:t>
            </a:r>
            <a:endParaRPr lang="it-IT" sz="1400" dirty="0"/>
          </a:p>
          <a:p>
            <a:endParaRPr lang="it-IT" sz="1500" dirty="0"/>
          </a:p>
        </p:txBody>
      </p:sp>
      <p:pic>
        <p:nvPicPr>
          <p:cNvPr id="17" name="Picture 6" descr="Risultati immagini per arrow oran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6204" y="4216408"/>
            <a:ext cx="344105" cy="34410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030106" y="4027370"/>
            <a:ext cx="4747585" cy="738664"/>
          </a:xfrm>
          <a:prstGeom prst="rect">
            <a:avLst/>
          </a:prstGeom>
          <a:noFill/>
        </p:spPr>
        <p:txBody>
          <a:bodyPr wrap="square" rtlCol="0">
            <a:spAutoFit/>
          </a:bodyPr>
          <a:lstStyle/>
          <a:p>
            <a:r>
              <a:rPr lang="it-IT" sz="1400" b="1" dirty="0"/>
              <a:t>Addressing data challenges</a:t>
            </a:r>
          </a:p>
          <a:p>
            <a:r>
              <a:rPr lang="it-IT" sz="1400" dirty="0">
                <a:hlinkClick r:id="rId7"/>
              </a:rPr>
              <a:t>https://www.rd-alliance.org/recommendations-and-outputs/all-recommendations-and-outputs</a:t>
            </a:r>
            <a:r>
              <a:rPr lang="it-IT" sz="1400" dirty="0"/>
              <a:t> </a:t>
            </a:r>
          </a:p>
        </p:txBody>
      </p:sp>
      <p:sp>
        <p:nvSpPr>
          <p:cNvPr id="19" name="Title 4"/>
          <p:cNvSpPr txBox="1">
            <a:spLocks/>
          </p:cNvSpPr>
          <p:nvPr/>
        </p:nvSpPr>
        <p:spPr bwMode="auto">
          <a:xfrm>
            <a:off x="0" y="6446712"/>
            <a:ext cx="3521122" cy="3841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400" b="1" dirty="0">
                <a:solidFill>
                  <a:schemeClr val="bg1"/>
                </a:solidFill>
                <a:ea typeface="ＭＳ Ｐゴシック" pitchFamily="34" charset="-128"/>
              </a:rPr>
              <a:t>rd-alliance.org/recommendations-and-outputs/all-recommendations-and-outputs</a:t>
            </a:r>
          </a:p>
        </p:txBody>
      </p:sp>
      <p:sp>
        <p:nvSpPr>
          <p:cNvPr id="20" name="Segnaposto piè di pagina 6"/>
          <p:cNvSpPr>
            <a:spLocks noGrp="1"/>
          </p:cNvSpPr>
          <p:nvPr>
            <p:ph type="ftr" sz="quarter" idx="11"/>
          </p:nvPr>
        </p:nvSpPr>
        <p:spPr>
          <a:xfrm>
            <a:off x="3642425" y="6398140"/>
            <a:ext cx="1800842" cy="459860"/>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21" name="Picture 2" descr="Creative Commons Licens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3552" y="642199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bwMode="auto">
          <a:xfrm>
            <a:off x="5858392" y="664161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6042" y="1763179"/>
            <a:ext cx="2405678" cy="1843387"/>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74768" y="2463324"/>
            <a:ext cx="2461146" cy="1867384"/>
          </a:xfrm>
          <a:prstGeom prst="rect">
            <a:avLst/>
          </a:prstGeom>
        </p:spPr>
      </p:pic>
      <p:pic>
        <p:nvPicPr>
          <p:cNvPr id="6"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t="2628"/>
          <a:stretch/>
        </p:blipFill>
        <p:spPr bwMode="auto">
          <a:xfrm>
            <a:off x="6653763" y="3453492"/>
            <a:ext cx="2490237" cy="34045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607617" y="2996195"/>
            <a:ext cx="2527643"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sz="1200" b="1" dirty="0">
                <a:solidFill>
                  <a:schemeClr val="tx1"/>
                </a:solidFill>
                <a:effectLst>
                  <a:outerShdw blurRad="38100" dist="38100" dir="2700000" algn="tl">
                    <a:srgbClr val="000000">
                      <a:alpha val="43137"/>
                    </a:srgbClr>
                  </a:outerShdw>
                </a:effectLst>
              </a:rPr>
              <a:t>RDA Adoption &amp; Implementation Stories - Tell us yours!</a:t>
            </a:r>
          </a:p>
        </p:txBody>
      </p:sp>
    </p:spTree>
    <p:extLst>
      <p:ext uri="{BB962C8B-B14F-4D97-AF65-F5344CB8AC3E}">
        <p14:creationId xmlns:p14="http://schemas.microsoft.com/office/powerpoint/2010/main" val="1127579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r"/>
            <a:r>
              <a:rPr lang="en-US" sz="4400" dirty="0"/>
              <a:t>Call for Supporting and Other RDA Outputs</a:t>
            </a:r>
            <a:endParaRPr lang="it-IT" sz="4400" dirty="0"/>
          </a:p>
        </p:txBody>
      </p:sp>
      <p:sp>
        <p:nvSpPr>
          <p:cNvPr id="6" name="CasellaDiTesto 5"/>
          <p:cNvSpPr txBox="1"/>
          <p:nvPr/>
        </p:nvSpPr>
        <p:spPr>
          <a:xfrm>
            <a:off x="2911449" y="5357517"/>
            <a:ext cx="6007173" cy="646331"/>
          </a:xfrm>
          <a:prstGeom prst="rect">
            <a:avLst/>
          </a:prstGeom>
          <a:noFill/>
        </p:spPr>
        <p:txBody>
          <a:bodyPr wrap="square" rtlCol="0">
            <a:spAutoFit/>
          </a:bodyPr>
          <a:lstStyle/>
          <a:p>
            <a:pPr algn="r"/>
            <a:r>
              <a:rPr lang="it-IT" dirty="0">
                <a:hlinkClick r:id="rId2"/>
              </a:rPr>
              <a:t>https://rd-alliance.org/call-supporting-and-other-rda-outputs</a:t>
            </a:r>
            <a:endParaRPr lang="it-IT" dirty="0"/>
          </a:p>
          <a:p>
            <a:endParaRPr lang="it-IT" dirty="0"/>
          </a:p>
        </p:txBody>
      </p:sp>
      <p:sp>
        <p:nvSpPr>
          <p:cNvPr id="7" name="CasellaDiTesto 6"/>
          <p:cNvSpPr txBox="1"/>
          <p:nvPr/>
        </p:nvSpPr>
        <p:spPr>
          <a:xfrm>
            <a:off x="3966694" y="2606101"/>
            <a:ext cx="5061397" cy="1477328"/>
          </a:xfrm>
          <a:prstGeom prst="rect">
            <a:avLst/>
          </a:prstGeom>
          <a:noFill/>
        </p:spPr>
        <p:txBody>
          <a:bodyPr wrap="square" rtlCol="0">
            <a:spAutoFit/>
          </a:bodyPr>
          <a:lstStyle/>
          <a:p>
            <a:r>
              <a:rPr lang="en-US" b="1" i="1" dirty="0"/>
              <a:t>If your group has produced something that you would like to share with the broader community, please send it to </a:t>
            </a:r>
            <a:r>
              <a:rPr lang="en-US" b="1" i="1" dirty="0">
                <a:hlinkClick r:id="rId3"/>
              </a:rPr>
              <a:t>enquiries@rd-alliance.org</a:t>
            </a:r>
            <a:r>
              <a:rPr lang="en-US" b="1" i="1" dirty="0"/>
              <a:t> and indicate whether you would like it to be considered as a ‘Supporting’ or ‘Other’ output.</a:t>
            </a:r>
            <a:endParaRPr lang="it-IT"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648" y="4302470"/>
            <a:ext cx="2075740" cy="190126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36" y="1883690"/>
            <a:ext cx="2840564" cy="2272451"/>
          </a:xfrm>
          <a:prstGeom prst="rect">
            <a:avLst/>
          </a:prstGeom>
        </p:spPr>
      </p:pic>
      <p:sp>
        <p:nvSpPr>
          <p:cNvPr id="10" name="Title 4"/>
          <p:cNvSpPr txBox="1">
            <a:spLocks/>
          </p:cNvSpPr>
          <p:nvPr/>
        </p:nvSpPr>
        <p:spPr bwMode="auto">
          <a:xfrm>
            <a:off x="0" y="6408542"/>
            <a:ext cx="4802394" cy="3841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bg1"/>
                </a:solidFill>
                <a:ea typeface="ＭＳ Ｐゴシック" pitchFamily="34" charset="-128"/>
              </a:rPr>
              <a:t>rd-alliance.org/call-supporting-and-other-</a:t>
            </a:r>
            <a:r>
              <a:rPr lang="en-GB" altLang="en-US" sz="1600" b="1" dirty="0" err="1">
                <a:solidFill>
                  <a:schemeClr val="bg1"/>
                </a:solidFill>
                <a:ea typeface="ＭＳ Ｐゴシック" pitchFamily="34" charset="-128"/>
              </a:rPr>
              <a:t>rda</a:t>
            </a:r>
            <a:r>
              <a:rPr lang="en-GB" altLang="en-US" sz="1600" b="1" dirty="0">
                <a:solidFill>
                  <a:schemeClr val="bg1"/>
                </a:solidFill>
                <a:ea typeface="ＭＳ Ｐゴシック" pitchFamily="34" charset="-128"/>
              </a:rPr>
              <a:t>-outputs</a:t>
            </a:r>
            <a:endParaRPr lang="en-GB" altLang="en-US" sz="1400" b="1" dirty="0">
              <a:solidFill>
                <a:schemeClr val="bg1"/>
              </a:solidFill>
              <a:ea typeface="ＭＳ Ｐゴシック" pitchFamily="34" charset="-128"/>
            </a:endParaRPr>
          </a:p>
        </p:txBody>
      </p:sp>
      <p:sp>
        <p:nvSpPr>
          <p:cNvPr id="12"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3" name="Picture 2" descr="Creative Commons Licen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spTree>
    <p:extLst>
      <p:ext uri="{BB962C8B-B14F-4D97-AF65-F5344CB8AC3E}">
        <p14:creationId xmlns:p14="http://schemas.microsoft.com/office/powerpoint/2010/main" val="4085874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064811" y="238124"/>
            <a:ext cx="7421562" cy="801688"/>
          </a:xfrm>
        </p:spPr>
        <p:txBody>
          <a:bodyPr/>
          <a:lstStyle/>
          <a:p>
            <a:pPr eaLnBrk="1" hangingPunct="1">
              <a:lnSpc>
                <a:spcPct val="85000"/>
              </a:lnSpc>
            </a:pPr>
            <a:r>
              <a:rPr lang="en-GB" altLang="en-US" sz="4000" spc="-50" dirty="0">
                <a:solidFill>
                  <a:schemeClr val="tx1">
                    <a:lumMod val="75000"/>
                    <a:lumOff val="25000"/>
                  </a:schemeClr>
                </a:solidFill>
              </a:rPr>
              <a:t>What are Plenary Meetings?</a:t>
            </a:r>
          </a:p>
        </p:txBody>
      </p:sp>
      <p:sp>
        <p:nvSpPr>
          <p:cNvPr id="8195" name="Content Placeholder 2"/>
          <p:cNvSpPr>
            <a:spLocks noGrp="1"/>
          </p:cNvSpPr>
          <p:nvPr>
            <p:ph idx="1"/>
          </p:nvPr>
        </p:nvSpPr>
        <p:spPr>
          <a:xfrm>
            <a:off x="85725" y="1419225"/>
            <a:ext cx="8345488" cy="4839071"/>
          </a:xfrm>
        </p:spPr>
        <p:txBody>
          <a:bodyPr/>
          <a:lstStyle/>
          <a:p>
            <a:pPr eaLnBrk="1" hangingPunct="1"/>
            <a:r>
              <a:rPr lang="en-GB" altLang="en-US" dirty="0"/>
              <a:t>Organised around the world every 6 months</a:t>
            </a:r>
          </a:p>
          <a:p>
            <a:pPr eaLnBrk="1" hangingPunct="1"/>
            <a:r>
              <a:rPr lang="en-GB" altLang="en-US" dirty="0"/>
              <a:t>exciting &amp; productive events bringing together a unique community of </a:t>
            </a:r>
            <a:r>
              <a:rPr lang="en-GB" altLang="en-US" b="1" dirty="0"/>
              <a:t>data science professionals, from multiple disciplines and domains</a:t>
            </a:r>
            <a:r>
              <a:rPr lang="en-GB" altLang="en-US" dirty="0"/>
              <a:t>; </a:t>
            </a:r>
          </a:p>
          <a:p>
            <a:pPr eaLnBrk="1" hangingPunct="1"/>
            <a:r>
              <a:rPr lang="en-GB" altLang="en-US" dirty="0"/>
              <a:t>help move the community forward in </a:t>
            </a:r>
            <a:r>
              <a:rPr lang="en-GB" altLang="en-US" b="1" dirty="0"/>
              <a:t>creating tangible deliverables</a:t>
            </a:r>
            <a:r>
              <a:rPr lang="en-GB" altLang="en-US" dirty="0"/>
              <a:t> that improve data sharing across disciplines, technologies, and countries;</a:t>
            </a:r>
          </a:p>
          <a:p>
            <a:pPr eaLnBrk="1" hangingPunct="1"/>
            <a:r>
              <a:rPr lang="en-GB" altLang="en-US" dirty="0"/>
              <a:t>heart of the plenaries are working meetings of </a:t>
            </a:r>
            <a:r>
              <a:rPr lang="en-GB" altLang="en-US" b="1" dirty="0"/>
              <a:t>RDA Working &amp; Interest groups</a:t>
            </a:r>
            <a:r>
              <a:rPr lang="en-GB" altLang="en-US" dirty="0"/>
              <a:t> and new potential groups through </a:t>
            </a:r>
            <a:r>
              <a:rPr lang="en-GB" altLang="en-US" b="1" dirty="0"/>
              <a:t>Birds of a Feather</a:t>
            </a:r>
            <a:r>
              <a:rPr lang="en-GB" altLang="en-US" dirty="0"/>
              <a:t> meetings</a:t>
            </a:r>
          </a:p>
          <a:p>
            <a:pPr eaLnBrk="1" hangingPunct="1"/>
            <a:r>
              <a:rPr lang="en-GB" altLang="en-US" dirty="0"/>
              <a:t>presentation of new </a:t>
            </a:r>
            <a:r>
              <a:rPr lang="en-GB" altLang="en-US" b="1" dirty="0"/>
              <a:t>Outputs and Adoption </a:t>
            </a:r>
            <a:r>
              <a:rPr lang="en-GB" altLang="en-US" dirty="0"/>
              <a:t>cases</a:t>
            </a:r>
          </a:p>
        </p:txBody>
      </p:sp>
      <p:grpSp>
        <p:nvGrpSpPr>
          <p:cNvPr id="8196" name="Group 3"/>
          <p:cNvGrpSpPr>
            <a:grpSpLocks/>
          </p:cNvGrpSpPr>
          <p:nvPr/>
        </p:nvGrpSpPr>
        <p:grpSpPr bwMode="auto">
          <a:xfrm>
            <a:off x="8431213" y="6467475"/>
            <a:ext cx="776287" cy="446088"/>
            <a:chOff x="-36512" y="44624"/>
            <a:chExt cx="776175" cy="446856"/>
          </a:xfrm>
        </p:grpSpPr>
        <p:pic>
          <p:nvPicPr>
            <p:cNvPr id="8198"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0" y="44624"/>
              <a:ext cx="665870" cy="23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512" y="260896"/>
              <a:ext cx="776175" cy="230584"/>
            </a:xfrm>
            <a:prstGeom prst="rect">
              <a:avLst/>
            </a:prstGeom>
            <a:noFill/>
          </p:spPr>
          <p:txBody>
            <a:bodyPr wrap="none">
              <a:spAutoFit/>
            </a:bodyPr>
            <a:lstStyle/>
            <a:p>
              <a:pPr eaLnBrk="0" fontAlgn="base" hangingPunct="0">
                <a:spcBef>
                  <a:spcPct val="0"/>
                </a:spcBef>
                <a:spcAft>
                  <a:spcPct val="0"/>
                </a:spcAft>
                <a:defRPr/>
              </a:pPr>
              <a:r>
                <a:rPr lang="en-GB" sz="900" dirty="0">
                  <a:solidFill>
                    <a:srgbClr val="E7E6E6"/>
                  </a:solidFill>
                  <a:latin typeface="Calibri Light" panose="020F0302020204030204"/>
                </a:rPr>
                <a:t>CC BY-SA 4.0</a:t>
              </a:r>
            </a:p>
          </p:txBody>
        </p:sp>
      </p:grpSp>
      <p:pic>
        <p:nvPicPr>
          <p:cNvPr id="81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2775" y="60325"/>
            <a:ext cx="218122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sp>
        <p:nvSpPr>
          <p:cNvPr id="10" name="Title 4"/>
          <p:cNvSpPr txBox="1">
            <a:spLocks/>
          </p:cNvSpPr>
          <p:nvPr/>
        </p:nvSpPr>
        <p:spPr bwMode="auto">
          <a:xfrm>
            <a:off x="0" y="6408542"/>
            <a:ext cx="4802394" cy="3841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bg1"/>
                </a:solidFill>
                <a:ea typeface="ＭＳ Ｐゴシック" pitchFamily="34" charset="-128"/>
              </a:rPr>
              <a:t>rd-alliance.org/plenaries</a:t>
            </a:r>
            <a:endParaRPr lang="en-GB" altLang="en-US" sz="1400" b="1" dirty="0">
              <a:solidFill>
                <a:schemeClr val="bg1"/>
              </a:solidFill>
              <a:ea typeface="ＭＳ Ｐゴシック" pitchFamily="34" charset="-128"/>
            </a:endParaRPr>
          </a:p>
        </p:txBody>
      </p:sp>
    </p:spTree>
    <p:extLst>
      <p:ext uri="{BB962C8B-B14F-4D97-AF65-F5344CB8AC3E}">
        <p14:creationId xmlns:p14="http://schemas.microsoft.com/office/powerpoint/2010/main" val="438263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3"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09575" y="765175"/>
            <a:ext cx="1868488" cy="1568450"/>
          </a:xfrm>
        </p:spPr>
      </p:pic>
      <p:sp>
        <p:nvSpPr>
          <p:cNvPr id="10242" name="Title 1"/>
          <p:cNvSpPr>
            <a:spLocks noGrp="1"/>
          </p:cNvSpPr>
          <p:nvPr>
            <p:ph type="title"/>
          </p:nvPr>
        </p:nvSpPr>
        <p:spPr>
          <a:xfrm>
            <a:off x="1608134" y="-161428"/>
            <a:ext cx="7468789" cy="869165"/>
          </a:xfrm>
        </p:spPr>
        <p:txBody>
          <a:bodyPr>
            <a:noAutofit/>
          </a:bodyPr>
          <a:lstStyle/>
          <a:p>
            <a:pPr eaLnBrk="1" hangingPunct="1"/>
            <a:r>
              <a:rPr lang="en-GB" altLang="en-US" sz="3200" dirty="0"/>
              <a:t>RDA Plenary Meetings: benefits of attending </a:t>
            </a:r>
          </a:p>
        </p:txBody>
      </p:sp>
      <p:sp>
        <p:nvSpPr>
          <p:cNvPr id="8" name="TextBox 7"/>
          <p:cNvSpPr txBox="1"/>
          <p:nvPr/>
        </p:nvSpPr>
        <p:spPr>
          <a:xfrm>
            <a:off x="2279650" y="1131888"/>
            <a:ext cx="6143224" cy="919162"/>
          </a:xfrm>
          <a:prstGeom prst="round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defRPr/>
            </a:pPr>
            <a:r>
              <a:rPr lang="en-GB" sz="2400" dirty="0"/>
              <a:t>Exchange knowledge, share discoveries, discuss barriers and potential solutions </a:t>
            </a:r>
          </a:p>
        </p:txBody>
      </p:sp>
      <p:pic>
        <p:nvPicPr>
          <p:cNvPr id="10247"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533" y="3414713"/>
            <a:ext cx="1885950"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278062" y="3617913"/>
            <a:ext cx="6144811" cy="1328737"/>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GB" sz="2400" dirty="0"/>
              <a:t>Expand your network and meet new committed and passionate data science professionals, working in multiple disciplines</a:t>
            </a:r>
          </a:p>
        </p:txBody>
      </p:sp>
      <p:sp>
        <p:nvSpPr>
          <p:cNvPr id="14" name="TextBox 13"/>
          <p:cNvSpPr txBox="1"/>
          <p:nvPr/>
        </p:nvSpPr>
        <p:spPr>
          <a:xfrm>
            <a:off x="2262187" y="5259388"/>
            <a:ext cx="6160685" cy="919162"/>
          </a:xfrm>
          <a:prstGeom prst="round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GB" sz="2400" dirty="0"/>
              <a:t>Contribute to acceleration of data infrastructure development</a:t>
            </a:r>
          </a:p>
        </p:txBody>
      </p:sp>
      <p:pic>
        <p:nvPicPr>
          <p:cNvPr id="10250"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1558" y="4829175"/>
            <a:ext cx="19939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819" y="2333625"/>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279650" y="2333625"/>
            <a:ext cx="6143224" cy="919163"/>
          </a:xfrm>
          <a:prstGeom prst="round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defRPr/>
            </a:pPr>
            <a:r>
              <a:rPr lang="en-GB" sz="2400" dirty="0"/>
              <a:t>Learn about new trends, strategies, research developments, directions and policies</a:t>
            </a:r>
          </a:p>
        </p:txBody>
      </p:sp>
      <p:sp>
        <p:nvSpPr>
          <p:cNvPr id="16"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8" name="Picture 2" descr="Creative Commons Licen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7" y="87954"/>
            <a:ext cx="1177241" cy="769296"/>
          </a:xfrm>
          <a:prstGeom prst="rect">
            <a:avLst/>
          </a:prstGeom>
        </p:spPr>
      </p:pic>
      <p:sp>
        <p:nvSpPr>
          <p:cNvPr id="20" name="Title 4"/>
          <p:cNvSpPr txBox="1">
            <a:spLocks/>
          </p:cNvSpPr>
          <p:nvPr/>
        </p:nvSpPr>
        <p:spPr bwMode="auto">
          <a:xfrm>
            <a:off x="0" y="6408542"/>
            <a:ext cx="4802394" cy="3841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bg1"/>
                </a:solidFill>
                <a:ea typeface="ＭＳ Ｐゴシック" pitchFamily="34" charset="-128"/>
              </a:rPr>
              <a:t>rd-alliance.org/plenaries</a:t>
            </a:r>
            <a:endParaRPr lang="en-GB" altLang="en-US" sz="1400" b="1" dirty="0">
              <a:solidFill>
                <a:schemeClr val="bg1"/>
              </a:solidFill>
              <a:ea typeface="ＭＳ Ｐゴシック" pitchFamily="34" charset="-128"/>
            </a:endParaRPr>
          </a:p>
        </p:txBody>
      </p:sp>
    </p:spTree>
    <p:extLst>
      <p:ext uri="{BB962C8B-B14F-4D97-AF65-F5344CB8AC3E}">
        <p14:creationId xmlns:p14="http://schemas.microsoft.com/office/powerpoint/2010/main" val="3615544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290614"/>
            <a:ext cx="3061607" cy="2040591"/>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0655" y="4290615"/>
            <a:ext cx="3016097" cy="2012968"/>
          </a:xfrm>
          <a:prstGeom prst="rect">
            <a:avLst/>
          </a:prstGeom>
        </p:spPr>
      </p:pic>
      <p:sp>
        <p:nvSpPr>
          <p:cNvPr id="3" name="TextBox 2"/>
          <p:cNvSpPr txBox="1"/>
          <p:nvPr/>
        </p:nvSpPr>
        <p:spPr>
          <a:xfrm>
            <a:off x="201880" y="6365176"/>
            <a:ext cx="4397273" cy="523220"/>
          </a:xfrm>
          <a:prstGeom prst="rect">
            <a:avLst/>
          </a:prstGeom>
          <a:noFill/>
        </p:spPr>
        <p:txBody>
          <a:bodyPr wrap="square" rtlCol="0">
            <a:spAutoFit/>
          </a:bodyPr>
          <a:lstStyle/>
          <a:p>
            <a:pPr algn="ctr"/>
            <a:r>
              <a:rPr lang="it-IT" sz="1400" b="1" dirty="0">
                <a:solidFill>
                  <a:schemeClr val="bg1"/>
                </a:solidFill>
              </a:rPr>
              <a:t>rd-alliance.org/plenaries/rda-ninth-plenary-meeting-barcelona</a:t>
            </a:r>
          </a:p>
        </p:txBody>
      </p:sp>
      <p:pic>
        <p:nvPicPr>
          <p:cNvPr id="5" name="Picture 2" descr="Creative Commons Li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28161" b="7164"/>
          <a:stretch/>
        </p:blipFill>
        <p:spPr>
          <a:xfrm>
            <a:off x="735592" y="0"/>
            <a:ext cx="7101273" cy="1910443"/>
          </a:xfrm>
          <a:prstGeom prst="rect">
            <a:avLst/>
          </a:prstGeom>
        </p:spPr>
      </p:pic>
      <p:sp>
        <p:nvSpPr>
          <p:cNvPr id="9" name="Content Placeholder 1"/>
          <p:cNvSpPr txBox="1">
            <a:spLocks/>
          </p:cNvSpPr>
          <p:nvPr/>
        </p:nvSpPr>
        <p:spPr>
          <a:xfrm>
            <a:off x="197248" y="4005603"/>
            <a:ext cx="8716489" cy="2695073"/>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it-IT" sz="2400" dirty="0">
              <a:solidFill>
                <a:prstClr val="black"/>
              </a:solidFill>
            </a:endParaRPr>
          </a:p>
          <a:p>
            <a:pPr marL="0" indent="0">
              <a:buFont typeface="Calibri" panose="020F0502020204030204" pitchFamily="34" charset="0"/>
              <a:buNone/>
            </a:pPr>
            <a:endParaRPr lang="en-GB" sz="2400" b="1" dirty="0">
              <a:solidFill>
                <a:prstClr val="black"/>
              </a:solidFill>
            </a:endParaRPr>
          </a:p>
        </p:txBody>
      </p:sp>
      <p:sp>
        <p:nvSpPr>
          <p:cNvPr id="10"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sp>
        <p:nvSpPr>
          <p:cNvPr id="11" name="TextBox 10"/>
          <p:cNvSpPr txBox="1"/>
          <p:nvPr/>
        </p:nvSpPr>
        <p:spPr>
          <a:xfrm>
            <a:off x="4529006" y="3782317"/>
            <a:ext cx="4519884" cy="400110"/>
          </a:xfrm>
          <a:prstGeom prst="rect">
            <a:avLst/>
          </a:prstGeom>
          <a:solidFill>
            <a:schemeClr val="bg1">
              <a:lumMod val="85000"/>
            </a:schemeClr>
          </a:solidFill>
        </p:spPr>
        <p:txBody>
          <a:bodyPr wrap="square" rtlCol="0">
            <a:spAutoFit/>
          </a:bodyPr>
          <a:lstStyle/>
          <a:p>
            <a:pPr algn="ctr"/>
            <a:r>
              <a:rPr lang="en-US" sz="2000" b="1" dirty="0">
                <a:solidFill>
                  <a:srgbClr val="0070C0"/>
                </a:solidFill>
              </a:rPr>
              <a:t>620 participants from 45 countries </a:t>
            </a:r>
          </a:p>
        </p:txBody>
      </p:sp>
      <p:graphicFrame>
        <p:nvGraphicFramePr>
          <p:cNvPr id="12" name="Chart 11"/>
          <p:cNvGraphicFramePr>
            <a:graphicFrameLocks/>
          </p:cNvGraphicFramePr>
          <p:nvPr>
            <p:extLst>
              <p:ext uri="{D42A27DB-BD31-4B8C-83A1-F6EECF244321}">
                <p14:modId xmlns:p14="http://schemas.microsoft.com/office/powerpoint/2010/main" val="3426885326"/>
              </p:ext>
            </p:extLst>
          </p:nvPr>
        </p:nvGraphicFramePr>
        <p:xfrm>
          <a:off x="122690" y="1954221"/>
          <a:ext cx="4335009" cy="2479925"/>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p:cNvSpPr txBox="1"/>
          <p:nvPr/>
        </p:nvSpPr>
        <p:spPr>
          <a:xfrm>
            <a:off x="4529006" y="1983919"/>
            <a:ext cx="4614994" cy="1815882"/>
          </a:xfrm>
          <a:prstGeom prst="rect">
            <a:avLst/>
          </a:prstGeom>
          <a:solidFill>
            <a:schemeClr val="accent2"/>
          </a:solidFill>
        </p:spPr>
        <p:txBody>
          <a:bodyPr wrap="square" rtlCol="0">
            <a:spAutoFit/>
          </a:bodyPr>
          <a:lstStyle/>
          <a:p>
            <a:r>
              <a:rPr lang="en-GB" sz="1600" b="1" dirty="0"/>
              <a:t>73 Breakout meetings</a:t>
            </a:r>
          </a:p>
          <a:p>
            <a:r>
              <a:rPr lang="en-GB" sz="1600" dirty="0"/>
              <a:t>of which 15 Working Groups</a:t>
            </a:r>
          </a:p>
          <a:p>
            <a:r>
              <a:rPr lang="en-GB" sz="1600" dirty="0"/>
              <a:t>of which 32 Interest Groups</a:t>
            </a:r>
          </a:p>
          <a:p>
            <a:r>
              <a:rPr lang="en-GB" sz="1600" dirty="0"/>
              <a:t>of which 13 Joint Working &amp; Interest Groups</a:t>
            </a:r>
          </a:p>
          <a:p>
            <a:r>
              <a:rPr lang="en-GB" sz="1600" dirty="0"/>
              <a:t>of which 13 Birds of a Feather</a:t>
            </a:r>
          </a:p>
          <a:p>
            <a:r>
              <a:rPr lang="en-GB" sz="1600" dirty="0"/>
              <a:t>3 Outputs presented</a:t>
            </a:r>
          </a:p>
          <a:p>
            <a:r>
              <a:rPr lang="en-GB" sz="1600" dirty="0"/>
              <a:t>54 Posters</a:t>
            </a: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3126" y="4293891"/>
            <a:ext cx="3035653" cy="2026019"/>
          </a:xfrm>
          <a:prstGeom prst="rect">
            <a:avLst/>
          </a:prstGeom>
        </p:spPr>
      </p:pic>
    </p:spTree>
    <p:extLst>
      <p:ext uri="{BB962C8B-B14F-4D97-AF65-F5344CB8AC3E}">
        <p14:creationId xmlns:p14="http://schemas.microsoft.com/office/powerpoint/2010/main" val="546772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8131" y="6353301"/>
            <a:ext cx="4215740" cy="523220"/>
          </a:xfrm>
          <a:prstGeom prst="rect">
            <a:avLst/>
          </a:prstGeom>
          <a:noFill/>
        </p:spPr>
        <p:txBody>
          <a:bodyPr wrap="square" rtlCol="0">
            <a:spAutoFit/>
          </a:bodyPr>
          <a:lstStyle/>
          <a:p>
            <a:pPr algn="ctr"/>
            <a:r>
              <a:rPr lang="it-IT" sz="1400" b="1" dirty="0">
                <a:solidFill>
                  <a:schemeClr val="bg1"/>
                </a:solidFill>
              </a:rPr>
              <a:t>rd-alliance.org/plenaries/rda-tenth-plenary-meeting-montreal-canada</a:t>
            </a:r>
          </a:p>
        </p:txBody>
      </p:sp>
      <p:pic>
        <p:nvPicPr>
          <p:cNvPr id="4" name="Picture 2" descr="Creative Commons Lice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
        <p:nvSpPr>
          <p:cNvPr id="6"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6" y="0"/>
            <a:ext cx="9067309" cy="3403565"/>
          </a:xfrm>
          <a:prstGeom prst="rect">
            <a:avLst/>
          </a:prstGeom>
        </p:spPr>
      </p:pic>
      <p:sp>
        <p:nvSpPr>
          <p:cNvPr id="8" name="Footer Placeholder 3"/>
          <p:cNvSpPr txBox="1">
            <a:spLocks/>
          </p:cNvSpPr>
          <p:nvPr/>
        </p:nvSpPr>
        <p:spPr>
          <a:xfrm>
            <a:off x="-5584" y="4690768"/>
            <a:ext cx="9144001" cy="331957"/>
          </a:xfrm>
          <a:prstGeom prst="rect">
            <a:avLst/>
          </a:prstGeom>
          <a:solidFill>
            <a:srgbClr val="ECF7E5"/>
          </a:solidFill>
        </p:spPr>
        <p:txBody>
          <a:bodyPr vert="horz" lIns="91440" tIns="45720" rIns="91440" bIns="45720" rtlCol="0" anchor="ctr"/>
          <a:lstStyle>
            <a:defPPr>
              <a:defRPr lang="it-IT"/>
            </a:defPPr>
            <a:lvl1pPr algn="ctr" rtl="0" eaLnBrk="1" fontAlgn="auto" hangingPunct="1">
              <a:spcBef>
                <a:spcPts val="0"/>
              </a:spcBef>
              <a:spcAft>
                <a:spcPts val="0"/>
              </a:spcAft>
              <a:defRPr sz="1200" kern="1200" baseline="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it-IT" sz="1600" dirty="0">
                <a:solidFill>
                  <a:schemeClr val="accent3">
                    <a:lumMod val="75000"/>
                  </a:schemeClr>
                </a:solidFill>
              </a:rPr>
              <a:t>Call for sessions </a:t>
            </a:r>
            <a:r>
              <a:rPr lang="it-IT" sz="1600" dirty="0">
                <a:solidFill>
                  <a:schemeClr val="accent3">
                    <a:lumMod val="75000"/>
                  </a:schemeClr>
                </a:solidFill>
                <a:hlinkClick r:id="rId4"/>
              </a:rPr>
              <a:t>https://www.rd-alliance.org/rda-10th-plenary-call-sessions </a:t>
            </a:r>
            <a:r>
              <a:rPr lang="it-IT" b="1" dirty="0">
                <a:solidFill>
                  <a:schemeClr val="accent3">
                    <a:lumMod val="75000"/>
                  </a:schemeClr>
                </a:solidFill>
              </a:rPr>
              <a:t>- ends 23 </a:t>
            </a:r>
            <a:r>
              <a:rPr lang="nb-NO" b="1" dirty="0">
                <a:solidFill>
                  <a:schemeClr val="accent3">
                    <a:lumMod val="75000"/>
                  </a:schemeClr>
                </a:solidFill>
              </a:rPr>
              <a:t>June 17:00 UTC</a:t>
            </a:r>
            <a:endParaRPr lang="it-IT" b="1" dirty="0">
              <a:solidFill>
                <a:schemeClr val="accent3">
                  <a:lumMod val="75000"/>
                </a:schemeClr>
              </a:solidFill>
            </a:endParaRPr>
          </a:p>
        </p:txBody>
      </p:sp>
      <p:sp>
        <p:nvSpPr>
          <p:cNvPr id="9" name="TextBox 8"/>
          <p:cNvSpPr txBox="1"/>
          <p:nvPr/>
        </p:nvSpPr>
        <p:spPr>
          <a:xfrm>
            <a:off x="32762" y="3422274"/>
            <a:ext cx="9067309" cy="861774"/>
          </a:xfrm>
          <a:prstGeom prst="rect">
            <a:avLst/>
          </a:prstGeom>
          <a:solidFill>
            <a:schemeClr val="accent6">
              <a:lumMod val="20000"/>
              <a:lumOff val="80000"/>
            </a:schemeClr>
          </a:solidFill>
        </p:spPr>
        <p:txBody>
          <a:bodyPr wrap="square" rtlCol="0">
            <a:spAutoFit/>
          </a:bodyPr>
          <a:lstStyle/>
          <a:p>
            <a:pPr algn="ctr"/>
            <a:r>
              <a:rPr lang="en-US" sz="1600" dirty="0"/>
              <a:t>Register now: </a:t>
            </a:r>
          </a:p>
          <a:p>
            <a:pPr algn="ctr"/>
            <a:r>
              <a:rPr lang="it-IT" sz="1600" b="1" dirty="0">
                <a:solidFill>
                  <a:schemeClr val="accent2"/>
                </a:solidFill>
                <a:hlinkClick r:id="rId5"/>
              </a:rPr>
              <a:t>https://www.rd-alliance.org/rda-10th-plenary-registration</a:t>
            </a:r>
            <a:r>
              <a:rPr lang="it-IT" sz="1600" b="1" dirty="0">
                <a:solidFill>
                  <a:schemeClr val="accent2"/>
                </a:solidFill>
              </a:rPr>
              <a:t> </a:t>
            </a:r>
          </a:p>
          <a:p>
            <a:pPr algn="ctr"/>
            <a:r>
              <a:rPr lang="en-US" sz="1600" b="1" dirty="0"/>
              <a:t>Early Bird registration ends August 14, 2017 midnight EDT</a:t>
            </a:r>
          </a:p>
        </p:txBody>
      </p:sp>
      <p:sp>
        <p:nvSpPr>
          <p:cNvPr id="10" name="Footer Placeholder 3"/>
          <p:cNvSpPr txBox="1">
            <a:spLocks/>
          </p:cNvSpPr>
          <p:nvPr/>
        </p:nvSpPr>
        <p:spPr>
          <a:xfrm>
            <a:off x="12994" y="4322624"/>
            <a:ext cx="9106845" cy="302248"/>
          </a:xfrm>
          <a:prstGeom prst="rect">
            <a:avLst/>
          </a:prstGeom>
          <a:solidFill>
            <a:srgbClr val="F9FBB7"/>
          </a:solidFill>
        </p:spPr>
        <p:txBody>
          <a:bodyPr vert="horz" lIns="91440" tIns="45720" rIns="91440" bIns="45720" rtlCol="0" anchor="ctr"/>
          <a:lstStyle>
            <a:defPPr>
              <a:defRPr lang="it-IT"/>
            </a:defPPr>
            <a:lvl1pPr algn="ctr" rtl="0" eaLnBrk="1" fontAlgn="auto" hangingPunct="1">
              <a:spcBef>
                <a:spcPts val="0"/>
              </a:spcBef>
              <a:spcAft>
                <a:spcPts val="0"/>
              </a:spcAft>
              <a:defRPr sz="1200" kern="1200" baseline="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GB" sz="1400" b="1" dirty="0">
                <a:solidFill>
                  <a:srgbClr val="70AD47">
                    <a:lumMod val="75000"/>
                  </a:srgbClr>
                </a:solidFill>
                <a:hlinkClick r:id="rId6"/>
              </a:rPr>
              <a:t>https://www.rd-alliance.org/plenaries/</a:t>
            </a:r>
            <a:r>
              <a:rPr lang="en-GB" sz="1400" b="1" dirty="0" err="1">
                <a:solidFill>
                  <a:srgbClr val="70AD47">
                    <a:lumMod val="75000"/>
                  </a:srgbClr>
                </a:solidFill>
                <a:hlinkClick r:id="rId6"/>
              </a:rPr>
              <a:t>rda</a:t>
            </a:r>
            <a:r>
              <a:rPr lang="en-GB" sz="1400" b="1" dirty="0">
                <a:solidFill>
                  <a:srgbClr val="70AD47">
                    <a:lumMod val="75000"/>
                  </a:srgbClr>
                </a:solidFill>
                <a:hlinkClick r:id="rId6"/>
              </a:rPr>
              <a:t>-tenth-plenary-meeting-</a:t>
            </a:r>
            <a:r>
              <a:rPr lang="en-GB" sz="1400" b="1" dirty="0" err="1">
                <a:solidFill>
                  <a:srgbClr val="70AD47">
                    <a:lumMod val="75000"/>
                  </a:srgbClr>
                </a:solidFill>
                <a:hlinkClick r:id="rId6"/>
              </a:rPr>
              <a:t>montréal</a:t>
            </a:r>
            <a:r>
              <a:rPr lang="en-GB" sz="1400" b="1" dirty="0">
                <a:solidFill>
                  <a:srgbClr val="70AD47">
                    <a:lumMod val="75000"/>
                  </a:srgbClr>
                </a:solidFill>
                <a:hlinkClick r:id="rId6"/>
              </a:rPr>
              <a:t>-</a:t>
            </a:r>
            <a:r>
              <a:rPr lang="en-GB" sz="1400" b="1" dirty="0" err="1">
                <a:solidFill>
                  <a:srgbClr val="70AD47">
                    <a:lumMod val="75000"/>
                  </a:srgbClr>
                </a:solidFill>
                <a:hlinkClick r:id="rId6"/>
              </a:rPr>
              <a:t>canada</a:t>
            </a:r>
            <a:endParaRPr lang="en-GB" sz="1400" b="1" dirty="0">
              <a:solidFill>
                <a:srgbClr val="70AD47">
                  <a:lumMod val="75000"/>
                </a:srgbClr>
              </a:solidFill>
            </a:endParaRPr>
          </a:p>
        </p:txBody>
      </p:sp>
      <p:sp>
        <p:nvSpPr>
          <p:cNvPr id="12" name="Footer Placeholder 3"/>
          <p:cNvSpPr txBox="1">
            <a:spLocks/>
          </p:cNvSpPr>
          <p:nvPr/>
        </p:nvSpPr>
        <p:spPr>
          <a:xfrm>
            <a:off x="-5584" y="5106409"/>
            <a:ext cx="9144001" cy="522517"/>
          </a:xfrm>
          <a:prstGeom prst="rect">
            <a:avLst/>
          </a:prstGeom>
          <a:solidFill>
            <a:srgbClr val="FAFCB6"/>
          </a:solidFill>
        </p:spPr>
        <p:txBody>
          <a:bodyPr vert="horz" lIns="91440" tIns="45720" rIns="91440" bIns="45720" rtlCol="0" anchor="ctr"/>
          <a:lstStyle>
            <a:defPPr>
              <a:defRPr lang="it-IT"/>
            </a:defPPr>
            <a:lvl1pPr algn="ctr" rtl="0" eaLnBrk="1" fontAlgn="auto" hangingPunct="1">
              <a:spcBef>
                <a:spcPts val="0"/>
              </a:spcBef>
              <a:spcAft>
                <a:spcPts val="0"/>
              </a:spcAft>
              <a:defRPr sz="1200" kern="1200" baseline="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it-IT" sz="1400" dirty="0">
                <a:solidFill>
                  <a:schemeClr val="accent3">
                    <a:lumMod val="75000"/>
                  </a:schemeClr>
                </a:solidFill>
              </a:rPr>
              <a:t>Call for Collocated &amp; Associated Events</a:t>
            </a:r>
          </a:p>
          <a:p>
            <a:r>
              <a:rPr lang="it-IT" sz="1400" dirty="0">
                <a:solidFill>
                  <a:schemeClr val="accent3">
                    <a:lumMod val="75000"/>
                  </a:schemeClr>
                </a:solidFill>
                <a:hlinkClick r:id="rId4"/>
              </a:rPr>
              <a:t> </a:t>
            </a:r>
            <a:r>
              <a:rPr lang="it-IT" sz="1400" u="sng" dirty="0">
                <a:solidFill>
                  <a:schemeClr val="accent3">
                    <a:lumMod val="75000"/>
                  </a:schemeClr>
                </a:solidFill>
                <a:hlinkClick r:id="rId7"/>
              </a:rPr>
              <a:t>https://www.rd-alliance.org/rda-10th-plenary-collocated-associated-events</a:t>
            </a:r>
            <a:r>
              <a:rPr lang="it-IT" sz="1400" u="sng" dirty="0">
                <a:solidFill>
                  <a:schemeClr val="accent3">
                    <a:lumMod val="75000"/>
                  </a:schemeClr>
                </a:solidFill>
              </a:rPr>
              <a:t> </a:t>
            </a:r>
            <a:r>
              <a:rPr lang="it-IT" sz="1100" b="1" dirty="0">
                <a:solidFill>
                  <a:schemeClr val="accent3">
                    <a:lumMod val="75000"/>
                  </a:schemeClr>
                </a:solidFill>
              </a:rPr>
              <a:t>- </a:t>
            </a:r>
            <a:r>
              <a:rPr lang="it-IT" b="1" dirty="0">
                <a:solidFill>
                  <a:schemeClr val="accent3">
                    <a:lumMod val="75000"/>
                  </a:schemeClr>
                </a:solidFill>
              </a:rPr>
              <a:t>ends 20 </a:t>
            </a:r>
            <a:r>
              <a:rPr lang="nb-NO" b="1" dirty="0">
                <a:solidFill>
                  <a:schemeClr val="accent3">
                    <a:lumMod val="75000"/>
                  </a:schemeClr>
                </a:solidFill>
              </a:rPr>
              <a:t>June 17:00 UTC</a:t>
            </a:r>
            <a:endParaRPr lang="it-IT" b="1" dirty="0">
              <a:solidFill>
                <a:schemeClr val="accent3">
                  <a:lumMod val="75000"/>
                </a:schemeClr>
              </a:solidFill>
            </a:endParaRPr>
          </a:p>
        </p:txBody>
      </p:sp>
      <p:sp>
        <p:nvSpPr>
          <p:cNvPr id="14" name="Footer Placeholder 3"/>
          <p:cNvSpPr txBox="1">
            <a:spLocks/>
          </p:cNvSpPr>
          <p:nvPr/>
        </p:nvSpPr>
        <p:spPr>
          <a:xfrm>
            <a:off x="-5584" y="5723939"/>
            <a:ext cx="9144001" cy="285010"/>
          </a:xfrm>
          <a:prstGeom prst="rect">
            <a:avLst/>
          </a:prstGeom>
          <a:solidFill>
            <a:srgbClr val="ECF7E5"/>
          </a:solidFill>
        </p:spPr>
        <p:txBody>
          <a:bodyPr vert="horz" lIns="91440" tIns="45720" rIns="91440" bIns="45720" rtlCol="0" anchor="ctr"/>
          <a:lstStyle>
            <a:defPPr>
              <a:defRPr lang="it-IT"/>
            </a:defPPr>
            <a:lvl1pPr algn="ctr" rtl="0" eaLnBrk="1" fontAlgn="auto" hangingPunct="1">
              <a:spcBef>
                <a:spcPts val="0"/>
              </a:spcBef>
              <a:spcAft>
                <a:spcPts val="0"/>
              </a:spcAft>
              <a:defRPr sz="1200" kern="1200" baseline="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it-IT" sz="1400" dirty="0">
                <a:solidFill>
                  <a:schemeClr val="accent3">
                    <a:lumMod val="75000"/>
                  </a:schemeClr>
                </a:solidFill>
              </a:rPr>
              <a:t>Call for Poster Session </a:t>
            </a:r>
            <a:r>
              <a:rPr lang="it-IT" sz="1400" u="sng" dirty="0">
                <a:hlinkClick r:id="rId8"/>
              </a:rPr>
              <a:t>https://www.rd-alliance.org/rda-10th-plenary-poster-session </a:t>
            </a:r>
            <a:r>
              <a:rPr lang="it-IT" dirty="0">
                <a:solidFill>
                  <a:schemeClr val="accent3">
                    <a:lumMod val="75000"/>
                  </a:schemeClr>
                </a:solidFill>
              </a:rPr>
              <a:t>- </a:t>
            </a:r>
            <a:r>
              <a:rPr lang="it-IT" b="1" dirty="0">
                <a:solidFill>
                  <a:schemeClr val="accent3">
                    <a:lumMod val="75000"/>
                  </a:schemeClr>
                </a:solidFill>
              </a:rPr>
              <a:t>ends 25 </a:t>
            </a:r>
            <a:r>
              <a:rPr lang="nb-NO" b="1" dirty="0">
                <a:solidFill>
                  <a:schemeClr val="accent3">
                    <a:lumMod val="75000"/>
                  </a:schemeClr>
                </a:solidFill>
              </a:rPr>
              <a:t>July midnight UTC</a:t>
            </a:r>
            <a:endParaRPr lang="it-IT" b="1" dirty="0">
              <a:solidFill>
                <a:schemeClr val="accent3">
                  <a:lumMod val="75000"/>
                </a:schemeClr>
              </a:solidFill>
            </a:endParaRPr>
          </a:p>
        </p:txBody>
      </p:sp>
      <p:sp>
        <p:nvSpPr>
          <p:cNvPr id="15" name="Footer Placeholder 3"/>
          <p:cNvSpPr txBox="1">
            <a:spLocks/>
          </p:cNvSpPr>
          <p:nvPr/>
        </p:nvSpPr>
        <p:spPr>
          <a:xfrm>
            <a:off x="-5584" y="6068291"/>
            <a:ext cx="9144001" cy="285010"/>
          </a:xfrm>
          <a:prstGeom prst="rect">
            <a:avLst/>
          </a:prstGeom>
          <a:solidFill>
            <a:srgbClr val="F9FBB7"/>
          </a:solidFill>
        </p:spPr>
        <p:txBody>
          <a:bodyPr vert="horz" lIns="91440" tIns="45720" rIns="91440" bIns="45720" rtlCol="0" anchor="ctr"/>
          <a:lstStyle>
            <a:defPPr>
              <a:defRPr lang="it-IT"/>
            </a:defPPr>
            <a:lvl1pPr algn="ctr" rtl="0" eaLnBrk="1" fontAlgn="auto" hangingPunct="1">
              <a:spcBef>
                <a:spcPts val="0"/>
              </a:spcBef>
              <a:spcAft>
                <a:spcPts val="0"/>
              </a:spcAft>
              <a:defRPr sz="1200" kern="1200" baseline="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it-IT" sz="1400" dirty="0">
                <a:solidFill>
                  <a:schemeClr val="accent3">
                    <a:lumMod val="75000"/>
                  </a:schemeClr>
                </a:solidFill>
              </a:rPr>
              <a:t>Joining our sponsorship program  </a:t>
            </a:r>
            <a:r>
              <a:rPr lang="it-IT" sz="1400" dirty="0">
                <a:solidFill>
                  <a:schemeClr val="accent3">
                    <a:lumMod val="75000"/>
                  </a:schemeClr>
                </a:solidFill>
                <a:hlinkClick r:id="rId9"/>
              </a:rPr>
              <a:t>https://www.rd-alliance.org/rda-10th-plenary-sponsorship-opportunities</a:t>
            </a:r>
            <a:endParaRPr lang="it-IT" b="1" dirty="0">
              <a:solidFill>
                <a:schemeClr val="accent3">
                  <a:lumMod val="75000"/>
                </a:schemeClr>
              </a:solidFill>
            </a:endParaRPr>
          </a:p>
        </p:txBody>
      </p:sp>
    </p:spTree>
    <p:extLst>
      <p:ext uri="{BB962C8B-B14F-4D97-AF65-F5344CB8AC3E}">
        <p14:creationId xmlns:p14="http://schemas.microsoft.com/office/powerpoint/2010/main" val="3350672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3" y="1246909"/>
            <a:ext cx="9155876" cy="5220566"/>
          </a:xfrm>
          <a:prstGeom prst="rect">
            <a:avLst/>
          </a:prstGeom>
        </p:spPr>
      </p:pic>
      <p:sp>
        <p:nvSpPr>
          <p:cNvPr id="8194" name="Title 1"/>
          <p:cNvSpPr>
            <a:spLocks noGrp="1"/>
          </p:cNvSpPr>
          <p:nvPr>
            <p:ph type="title"/>
          </p:nvPr>
        </p:nvSpPr>
        <p:spPr>
          <a:xfrm>
            <a:off x="1064811" y="238124"/>
            <a:ext cx="7421562" cy="801688"/>
          </a:xfrm>
        </p:spPr>
        <p:txBody>
          <a:bodyPr/>
          <a:lstStyle/>
          <a:p>
            <a:pPr eaLnBrk="1" hangingPunct="1">
              <a:lnSpc>
                <a:spcPct val="85000"/>
              </a:lnSpc>
            </a:pPr>
            <a:r>
              <a:rPr lang="en-GB" altLang="en-US" sz="4000" spc="-50" dirty="0">
                <a:solidFill>
                  <a:schemeClr val="tx1">
                    <a:lumMod val="75000"/>
                    <a:lumOff val="25000"/>
                  </a:schemeClr>
                </a:solidFill>
              </a:rPr>
              <a:t>Wondering about future Plenaries?</a:t>
            </a:r>
          </a:p>
        </p:txBody>
      </p:sp>
      <p:sp>
        <p:nvSpPr>
          <p:cNvPr id="8195" name="Content Placeholder 2"/>
          <p:cNvSpPr>
            <a:spLocks noGrp="1"/>
          </p:cNvSpPr>
          <p:nvPr>
            <p:ph idx="1"/>
          </p:nvPr>
        </p:nvSpPr>
        <p:spPr>
          <a:xfrm>
            <a:off x="85725" y="1419225"/>
            <a:ext cx="8345488" cy="4839071"/>
          </a:xfrm>
        </p:spPr>
        <p:txBody>
          <a:bodyPr/>
          <a:lstStyle/>
          <a:p>
            <a:pPr marL="0" indent="0" eaLnBrk="1" hangingPunct="1">
              <a:buNone/>
            </a:pPr>
            <a:r>
              <a:rPr lang="en-GB" altLang="en-US" dirty="0"/>
              <a:t> </a:t>
            </a:r>
          </a:p>
        </p:txBody>
      </p:sp>
      <p:grpSp>
        <p:nvGrpSpPr>
          <p:cNvPr id="8196" name="Group 3"/>
          <p:cNvGrpSpPr>
            <a:grpSpLocks/>
          </p:cNvGrpSpPr>
          <p:nvPr/>
        </p:nvGrpSpPr>
        <p:grpSpPr bwMode="auto">
          <a:xfrm>
            <a:off x="8431213" y="6467475"/>
            <a:ext cx="776287" cy="446088"/>
            <a:chOff x="-36512" y="44624"/>
            <a:chExt cx="776175" cy="446856"/>
          </a:xfrm>
        </p:grpSpPr>
        <p:pic>
          <p:nvPicPr>
            <p:cNvPr id="8198" name="Picture 2" descr="Creative Commons Li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0" y="44624"/>
              <a:ext cx="665870" cy="23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512" y="260896"/>
              <a:ext cx="776175" cy="230584"/>
            </a:xfrm>
            <a:prstGeom prst="rect">
              <a:avLst/>
            </a:prstGeom>
            <a:noFill/>
          </p:spPr>
          <p:txBody>
            <a:bodyPr wrap="none">
              <a:spAutoFit/>
            </a:bodyPr>
            <a:lstStyle/>
            <a:p>
              <a:pPr eaLnBrk="0" fontAlgn="base" hangingPunct="0">
                <a:spcBef>
                  <a:spcPct val="0"/>
                </a:spcBef>
                <a:spcAft>
                  <a:spcPct val="0"/>
                </a:spcAft>
                <a:defRPr/>
              </a:pPr>
              <a:r>
                <a:rPr lang="en-GB" sz="900" dirty="0">
                  <a:solidFill>
                    <a:srgbClr val="E7E6E6"/>
                  </a:solidFill>
                  <a:latin typeface="Calibri Light" panose="020F0302020204030204"/>
                </a:rPr>
                <a:t>CC BY-SA 4.0</a:t>
              </a:r>
            </a:p>
          </p:txBody>
        </p:sp>
      </p:grpSp>
      <p:sp>
        <p:nvSpPr>
          <p:cNvPr id="9"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sp>
        <p:nvSpPr>
          <p:cNvPr id="10" name="Title 4"/>
          <p:cNvSpPr txBox="1">
            <a:spLocks/>
          </p:cNvSpPr>
          <p:nvPr/>
        </p:nvSpPr>
        <p:spPr bwMode="auto">
          <a:xfrm>
            <a:off x="0" y="6408542"/>
            <a:ext cx="4802394" cy="3841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bg1"/>
                </a:solidFill>
                <a:ea typeface="ＭＳ Ｐゴシック" pitchFamily="34" charset="-128"/>
              </a:rPr>
              <a:t>rd-alliance.org/plenaries</a:t>
            </a:r>
            <a:endParaRPr lang="en-GB" altLang="en-US" sz="1400" b="1" dirty="0">
              <a:solidFill>
                <a:schemeClr val="bg1"/>
              </a:solidFill>
              <a:ea typeface="ＭＳ Ｐゴシック" pitchFamily="34" charset="-128"/>
            </a:endParaRPr>
          </a:p>
        </p:txBody>
      </p:sp>
      <p:sp>
        <p:nvSpPr>
          <p:cNvPr id="11" name="Footer Placeholder 3"/>
          <p:cNvSpPr txBox="1">
            <a:spLocks/>
          </p:cNvSpPr>
          <p:nvPr/>
        </p:nvSpPr>
        <p:spPr>
          <a:xfrm>
            <a:off x="-1514" y="4144774"/>
            <a:ext cx="9155877" cy="1258212"/>
          </a:xfrm>
          <a:prstGeom prst="rect">
            <a:avLst/>
          </a:prstGeom>
          <a:solidFill>
            <a:srgbClr val="F9FBB7"/>
          </a:solidFill>
        </p:spPr>
        <p:txBody>
          <a:bodyPr vert="horz" lIns="91440" tIns="45720" rIns="91440" bIns="45720" rtlCol="0" anchor="ctr"/>
          <a:lstStyle>
            <a:defPPr>
              <a:defRPr lang="it-IT"/>
            </a:defPPr>
            <a:lvl1pPr algn="ctr" rtl="0" eaLnBrk="1" fontAlgn="auto" hangingPunct="1">
              <a:spcBef>
                <a:spcPts val="0"/>
              </a:spcBef>
              <a:spcAft>
                <a:spcPts val="0"/>
              </a:spcAft>
              <a:defRPr sz="1200" kern="1200" baseline="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400" dirty="0">
                <a:solidFill>
                  <a:schemeClr val="accent6">
                    <a:lumMod val="50000"/>
                  </a:schemeClr>
                </a:solidFill>
              </a:rPr>
              <a:t>The 12</a:t>
            </a:r>
            <a:r>
              <a:rPr lang="en-US" sz="2400" baseline="30000" dirty="0">
                <a:solidFill>
                  <a:schemeClr val="accent6">
                    <a:lumMod val="50000"/>
                  </a:schemeClr>
                </a:solidFill>
              </a:rPr>
              <a:t>th</a:t>
            </a:r>
            <a:r>
              <a:rPr lang="en-US" sz="2400" dirty="0">
                <a:solidFill>
                  <a:schemeClr val="accent6">
                    <a:lumMod val="50000"/>
                  </a:schemeClr>
                </a:solidFill>
              </a:rPr>
              <a:t> Plenary meeting will be co-</a:t>
            </a:r>
            <a:r>
              <a:rPr lang="en-US" sz="2400" dirty="0" err="1">
                <a:solidFill>
                  <a:schemeClr val="accent6">
                    <a:lumMod val="50000"/>
                  </a:schemeClr>
                </a:solidFill>
              </a:rPr>
              <a:t>organised</a:t>
            </a:r>
            <a:r>
              <a:rPr lang="en-US" sz="2400" dirty="0">
                <a:solidFill>
                  <a:schemeClr val="accent6">
                    <a:lumMod val="50000"/>
                  </a:schemeClr>
                </a:solidFill>
              </a:rPr>
              <a:t> within the framework of International Data Week (Sept / Oct 2018) with CODATA &amp; WDS</a:t>
            </a:r>
            <a:endParaRPr lang="it-IT" sz="2400" dirty="0">
              <a:solidFill>
                <a:schemeClr val="accent6">
                  <a:lumMod val="50000"/>
                </a:schemeClr>
              </a:solidFill>
            </a:endParaRPr>
          </a:p>
        </p:txBody>
      </p:sp>
      <p:sp>
        <p:nvSpPr>
          <p:cNvPr id="12" name="Footer Placeholder 3"/>
          <p:cNvSpPr txBox="1">
            <a:spLocks/>
          </p:cNvSpPr>
          <p:nvPr/>
        </p:nvSpPr>
        <p:spPr>
          <a:xfrm>
            <a:off x="-1514" y="2095995"/>
            <a:ext cx="9144001" cy="1009402"/>
          </a:xfrm>
          <a:prstGeom prst="rect">
            <a:avLst/>
          </a:prstGeom>
          <a:solidFill>
            <a:srgbClr val="F3AE31"/>
          </a:solidFill>
        </p:spPr>
        <p:txBody>
          <a:bodyPr vert="horz" lIns="91440" tIns="45720" rIns="91440" bIns="45720" rtlCol="0" anchor="ctr"/>
          <a:lstStyle>
            <a:defPPr>
              <a:defRPr lang="it-IT"/>
            </a:defPPr>
            <a:lvl1pPr algn="ctr" rtl="0" eaLnBrk="1" fontAlgn="auto" hangingPunct="1">
              <a:spcBef>
                <a:spcPts val="0"/>
              </a:spcBef>
              <a:spcAft>
                <a:spcPts val="0"/>
              </a:spcAft>
              <a:defRPr sz="1200" kern="1200" baseline="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400" dirty="0">
                <a:solidFill>
                  <a:schemeClr val="accent6">
                    <a:lumMod val="50000"/>
                  </a:schemeClr>
                </a:solidFill>
              </a:rPr>
              <a:t>The 11</a:t>
            </a:r>
            <a:r>
              <a:rPr lang="en-US" sz="2400" baseline="30000" dirty="0">
                <a:solidFill>
                  <a:schemeClr val="accent6">
                    <a:lumMod val="50000"/>
                  </a:schemeClr>
                </a:solidFill>
              </a:rPr>
              <a:t>th</a:t>
            </a:r>
            <a:r>
              <a:rPr lang="en-US" sz="2400" dirty="0">
                <a:solidFill>
                  <a:schemeClr val="accent6">
                    <a:lumMod val="50000"/>
                  </a:schemeClr>
                </a:solidFill>
              </a:rPr>
              <a:t> Plenary meeting will take place in March 2018 in Berlin, Germany</a:t>
            </a:r>
            <a:endParaRPr lang="en-US" sz="1100" dirty="0">
              <a:solidFill>
                <a:schemeClr val="accent6">
                  <a:lumMod val="50000"/>
                </a:schemeClr>
              </a:solidFill>
            </a:endParaRPr>
          </a:p>
        </p:txBody>
      </p:sp>
    </p:spTree>
    <p:extLst>
      <p:ext uri="{BB962C8B-B14F-4D97-AF65-F5344CB8AC3E}">
        <p14:creationId xmlns:p14="http://schemas.microsoft.com/office/powerpoint/2010/main" val="2223218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0910" y="49884"/>
            <a:ext cx="7543800" cy="1450757"/>
          </a:xfrm>
        </p:spPr>
        <p:txBody>
          <a:bodyPr/>
          <a:lstStyle/>
          <a:p>
            <a:pPr algn="r"/>
            <a:r>
              <a:rPr lang="en-US" dirty="0"/>
              <a:t>RDA News</a:t>
            </a:r>
          </a:p>
        </p:txBody>
      </p:sp>
      <p:sp>
        <p:nvSpPr>
          <p:cNvPr id="3" name="Content Placeholder 2"/>
          <p:cNvSpPr>
            <a:spLocks noGrp="1"/>
          </p:cNvSpPr>
          <p:nvPr>
            <p:ph idx="1"/>
          </p:nvPr>
        </p:nvSpPr>
        <p:spPr>
          <a:xfrm>
            <a:off x="822960" y="2241550"/>
            <a:ext cx="7543800" cy="1561523"/>
          </a:xfrm>
        </p:spPr>
        <p:txBody>
          <a:bodyPr>
            <a:noAutofit/>
          </a:bodyPr>
          <a:lstStyle/>
          <a:p>
            <a:r>
              <a:rPr lang="en-GB" sz="1800" dirty="0"/>
              <a: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7954"/>
            <a:ext cx="1177241" cy="769296"/>
          </a:xfrm>
          <a:prstGeom prst="rect">
            <a:avLst/>
          </a:prstGeom>
        </p:spPr>
      </p:pic>
      <p:sp>
        <p:nvSpPr>
          <p:cNvPr id="9" name="Rectangle 5"/>
          <p:cNvSpPr/>
          <p:nvPr/>
        </p:nvSpPr>
        <p:spPr>
          <a:xfrm>
            <a:off x="261058" y="6430876"/>
            <a:ext cx="3785652" cy="338554"/>
          </a:xfrm>
          <a:prstGeom prst="rect">
            <a:avLst/>
          </a:prstGeom>
        </p:spPr>
        <p:txBody>
          <a:bodyPr wrap="none">
            <a:spAutoFit/>
          </a:bodyPr>
          <a:lstStyle/>
          <a:p>
            <a:r>
              <a:rPr lang="en-GB" altLang="en-US" sz="1600" b="1" dirty="0">
                <a:solidFill>
                  <a:schemeClr val="bg1"/>
                </a:solidFill>
              </a:rPr>
              <a:t>rd-alliance.org/recommendations-outputs</a:t>
            </a:r>
            <a:endParaRPr lang="en-GB" sz="1600" b="1" dirty="0">
              <a:solidFill>
                <a:schemeClr val="bg1"/>
              </a:solidFill>
            </a:endParaRPr>
          </a:p>
        </p:txBody>
      </p:sp>
      <p:sp>
        <p:nvSpPr>
          <p:cNvPr id="11" name="Shape 486"/>
          <p:cNvSpPr txBox="1">
            <a:spLocks/>
          </p:cNvSpPr>
          <p:nvPr/>
        </p:nvSpPr>
        <p:spPr>
          <a:xfrm>
            <a:off x="718457" y="1815622"/>
            <a:ext cx="7894864" cy="402336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buFont typeface="Wingdings 2" panose="05020102010507070707" pitchFamily="18" charset="2"/>
              <a:buChar char="P"/>
              <a:defRPr sz="3000"/>
            </a:pPr>
            <a:r>
              <a:rPr lang="en-GB" sz="2400" dirty="0"/>
              <a:t>Migrating to new Secretary General</a:t>
            </a:r>
          </a:p>
          <a:p>
            <a:pPr algn="just">
              <a:buFont typeface="Wingdings 2" panose="05020102010507070707" pitchFamily="18" charset="2"/>
              <a:buChar char="P"/>
              <a:defRPr sz="3000"/>
            </a:pPr>
            <a:r>
              <a:rPr lang="en-GB" sz="2400" dirty="0"/>
              <a:t>Next RDA Europe project will focus more at national/regional level</a:t>
            </a:r>
          </a:p>
          <a:p>
            <a:pPr lvl="1" algn="just">
              <a:buFont typeface="Wingdings 2" panose="05020102010507070707" pitchFamily="18" charset="2"/>
              <a:buChar char="P"/>
              <a:defRPr sz="3000"/>
            </a:pPr>
            <a:r>
              <a:rPr lang="en-GB" sz="2200" dirty="0"/>
              <a:t>Check out national/regional pages: </a:t>
            </a:r>
            <a:r>
              <a:rPr lang="en-GB" sz="2200" dirty="0">
                <a:hlinkClick r:id="rId4"/>
              </a:rPr>
              <a:t>https://www.rd-alliance.org/groups/rda-south-eastern-europe</a:t>
            </a:r>
            <a:r>
              <a:rPr lang="en-GB" sz="2200" dirty="0"/>
              <a:t> </a:t>
            </a:r>
          </a:p>
          <a:p>
            <a:pPr algn="just">
              <a:buFont typeface="Wingdings 2" panose="05020102010507070707" pitchFamily="18" charset="2"/>
              <a:buChar char="P"/>
              <a:defRPr sz="3000"/>
            </a:pPr>
            <a:r>
              <a:rPr lang="en-GB" sz="2400" dirty="0"/>
              <a:t>Sustainability plans – RDA Task Force on Sustainability</a:t>
            </a:r>
          </a:p>
          <a:p>
            <a:pPr algn="just">
              <a:buFont typeface="Wingdings 2" panose="05020102010507070707" pitchFamily="18" charset="2"/>
              <a:buChar char="P"/>
              <a:defRPr sz="3000"/>
            </a:pPr>
            <a:r>
              <a:rPr lang="en-GB" sz="2400" dirty="0"/>
              <a:t>RDA Atlas of Knowledge (beta): Capturing and integrating </a:t>
            </a:r>
            <a:r>
              <a:rPr lang="en-GB" sz="2400"/>
              <a:t>RDA outputs: </a:t>
            </a:r>
            <a:r>
              <a:rPr lang="en-GB" sz="2400">
                <a:hlinkClick r:id="rId5"/>
              </a:rPr>
              <a:t>http</a:t>
            </a:r>
            <a:r>
              <a:rPr lang="en-GB" sz="2400" dirty="0">
                <a:hlinkClick r:id="rId5"/>
              </a:rPr>
              <a:t>://core.cloud.dcu.gr/rda_aok/</a:t>
            </a:r>
            <a:r>
              <a:rPr lang="en-GB" sz="2400" dirty="0"/>
              <a:t> </a:t>
            </a:r>
          </a:p>
          <a:p>
            <a:pPr marL="201168" lvl="1" indent="0" algn="just">
              <a:buNone/>
              <a:defRPr sz="3000"/>
            </a:pPr>
            <a:endParaRPr lang="en-GB" sz="2200" dirty="0"/>
          </a:p>
        </p:txBody>
      </p:sp>
      <p:sp>
        <p:nvSpPr>
          <p:cNvPr id="13"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4" name="Picture 2" descr="Creative Commons Licen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
        <p:nvSpPr>
          <p:cNvPr id="4" name="TextBox 3"/>
          <p:cNvSpPr txBox="1"/>
          <p:nvPr/>
        </p:nvSpPr>
        <p:spPr>
          <a:xfrm>
            <a:off x="609666" y="1198179"/>
            <a:ext cx="3615475" cy="738664"/>
          </a:xfrm>
          <a:prstGeom prst="rect">
            <a:avLst/>
          </a:prstGeom>
          <a:noFill/>
        </p:spPr>
        <p:txBody>
          <a:bodyPr wrap="square" rtlCol="0">
            <a:spAutoFit/>
          </a:bodyPr>
          <a:lstStyle/>
          <a:p>
            <a:r>
              <a:rPr lang="en-GB" sz="2400" b="1" dirty="0">
                <a:solidFill>
                  <a:srgbClr val="6C2D20"/>
                </a:solidFill>
              </a:rPr>
              <a:t>Updates – Future plans</a:t>
            </a:r>
          </a:p>
          <a:p>
            <a:endParaRPr lang="it-IT" dirty="0"/>
          </a:p>
        </p:txBody>
      </p:sp>
    </p:spTree>
    <p:extLst>
      <p:ext uri="{BB962C8B-B14F-4D97-AF65-F5344CB8AC3E}">
        <p14:creationId xmlns:p14="http://schemas.microsoft.com/office/powerpoint/2010/main" val="2203677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a:spLocks noGrp="1"/>
          </p:cNvSpPr>
          <p:nvPr>
            <p:ph type="title"/>
          </p:nvPr>
        </p:nvSpPr>
        <p:spPr>
          <a:xfrm>
            <a:off x="342900" y="1303019"/>
            <a:ext cx="2609306" cy="2318213"/>
          </a:xfrm>
        </p:spPr>
        <p:txBody>
          <a:bodyPr anchor="ctr" anchorCtr="0">
            <a:normAutofit/>
          </a:bodyPr>
          <a:lstStyle/>
          <a:p>
            <a:pPr lvl="0">
              <a:lnSpc>
                <a:spcPct val="100000"/>
              </a:lnSpc>
              <a:spcBef>
                <a:spcPts val="0"/>
              </a:spcBef>
              <a:defRPr/>
            </a:pPr>
            <a:r>
              <a:rPr lang="it-IT" sz="2000" b="1" dirty="0"/>
              <a:t>RDA in a </a:t>
            </a:r>
            <a:r>
              <a:rPr lang="it-IT" sz="2000" b="1" dirty="0" err="1"/>
              <a:t>Nutshell</a:t>
            </a:r>
            <a:br>
              <a:rPr lang="it-IT" sz="2000" b="1" dirty="0"/>
            </a:br>
            <a:br>
              <a:rPr lang="it-IT" sz="2000" b="1" dirty="0"/>
            </a:br>
            <a:r>
              <a:rPr lang="en-GB" sz="1200" b="1" cap="all" spc="0" dirty="0">
                <a:solidFill>
                  <a:prstClr val="white"/>
                </a:solidFill>
                <a:latin typeface="Calibri"/>
                <a:ea typeface="+mn-ea"/>
                <a:cs typeface="+mn-cs"/>
              </a:rPr>
              <a:t>www.rd-alliance.org/</a:t>
            </a:r>
            <a:br>
              <a:rPr lang="en-GB" sz="1200" b="1" cap="all" spc="0" dirty="0">
                <a:solidFill>
                  <a:prstClr val="white"/>
                </a:solidFill>
                <a:latin typeface="Calibri"/>
                <a:ea typeface="+mn-ea"/>
                <a:cs typeface="+mn-cs"/>
              </a:rPr>
            </a:br>
            <a:r>
              <a:rPr lang="en-GB" sz="1200" b="1" cap="all" spc="0" dirty="0">
                <a:solidFill>
                  <a:prstClr val="white"/>
                </a:solidFill>
                <a:latin typeface="Calibri"/>
                <a:ea typeface="+mn-ea"/>
                <a:cs typeface="+mn-cs"/>
              </a:rPr>
              <a:t>@</a:t>
            </a:r>
            <a:r>
              <a:rPr lang="en-GB" sz="1200" b="1" cap="all" spc="0" dirty="0" err="1">
                <a:solidFill>
                  <a:prstClr val="white"/>
                </a:solidFill>
                <a:latin typeface="Calibri"/>
                <a:ea typeface="+mn-ea"/>
                <a:cs typeface="+mn-cs"/>
              </a:rPr>
              <a:t>resdatall</a:t>
            </a:r>
            <a:br>
              <a:rPr lang="en-GB" sz="1200" b="1" cap="all" spc="0" dirty="0">
                <a:solidFill>
                  <a:prstClr val="white"/>
                </a:solidFill>
                <a:latin typeface="Calibri"/>
                <a:ea typeface="+mn-ea"/>
                <a:cs typeface="+mn-cs"/>
              </a:rPr>
            </a:br>
            <a:endParaRPr lang="it-IT" sz="2000" dirty="0"/>
          </a:p>
        </p:txBody>
      </p:sp>
      <p:pic>
        <p:nvPicPr>
          <p:cNvPr id="7" name="Picture 2" descr="http://copywebsiteservice.info/wp-content/uploads/2012/09/3D-Women-Question-0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05521" y="3775170"/>
            <a:ext cx="1926919" cy="192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icone-png.com/png/54/53883.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070" y="4341706"/>
            <a:ext cx="1400906" cy="140090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p:cNvSpPr txBox="1">
            <a:spLocks/>
          </p:cNvSpPr>
          <p:nvPr/>
        </p:nvSpPr>
        <p:spPr>
          <a:xfrm>
            <a:off x="3298371" y="448606"/>
            <a:ext cx="5584372" cy="3448480"/>
          </a:xfrm>
          <a:prstGeom prst="rect">
            <a:avLst/>
          </a:prstGeom>
          <a:noFill/>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5"/>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5"/>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5"/>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5"/>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5"/>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800" b="1" u="sng" dirty="0">
                <a:solidFill>
                  <a:schemeClr val="accent6">
                    <a:lumMod val="75000"/>
                  </a:schemeClr>
                </a:solidFill>
                <a:latin typeface="Gisha" panose="020B0502040204020203" pitchFamily="34" charset="-79"/>
                <a:cs typeface="Gisha" panose="020B0502040204020203" pitchFamily="34" charset="-79"/>
              </a:rPr>
              <a:t>RDA Global</a:t>
            </a:r>
          </a:p>
          <a:p>
            <a:pPr marL="0" indent="0">
              <a:buNone/>
            </a:pPr>
            <a:endParaRPr lang="fr-FR" sz="1800" b="1" dirty="0">
              <a:solidFill>
                <a:schemeClr val="accent6">
                  <a:lumMod val="75000"/>
                </a:schemeClr>
              </a:solidFill>
              <a:latin typeface="Gisha" panose="020B0502040204020203" pitchFamily="34" charset="-79"/>
              <a:cs typeface="Gisha" panose="020B0502040204020203" pitchFamily="34" charset="-79"/>
            </a:endParaRPr>
          </a:p>
          <a:p>
            <a:pPr marL="0" indent="0">
              <a:buNone/>
            </a:pPr>
            <a:r>
              <a:rPr lang="fr-FR" sz="1800" b="1" dirty="0">
                <a:solidFill>
                  <a:schemeClr val="accent6">
                    <a:lumMod val="75000"/>
                  </a:schemeClr>
                </a:solidFill>
                <a:latin typeface="Gisha" panose="020B0502040204020203" pitchFamily="34" charset="-79"/>
                <a:cs typeface="Gisha" panose="020B0502040204020203" pitchFamily="34" charset="-79"/>
              </a:rPr>
              <a:t>Email - </a:t>
            </a:r>
            <a:r>
              <a:rPr lang="fr-FR" sz="1800" b="1" dirty="0">
                <a:solidFill>
                  <a:schemeClr val="accent6">
                    <a:lumMod val="50000"/>
                  </a:schemeClr>
                </a:solidFill>
                <a:latin typeface="Gisha" panose="020B0502040204020203" pitchFamily="34" charset="-79"/>
                <a:cs typeface="Gisha" panose="020B0502040204020203" pitchFamily="34" charset="-79"/>
              </a:rPr>
              <a:t>enquiries@rd-alliance.org</a:t>
            </a:r>
          </a:p>
          <a:p>
            <a:pPr marL="0" indent="0">
              <a:buNone/>
            </a:pPr>
            <a:r>
              <a:rPr lang="fr-FR" sz="1800" b="1" dirty="0">
                <a:solidFill>
                  <a:schemeClr val="accent6">
                    <a:lumMod val="75000"/>
                  </a:schemeClr>
                </a:solidFill>
                <a:latin typeface="Gisha" panose="020B0502040204020203" pitchFamily="34" charset="-79"/>
                <a:cs typeface="Gisha" panose="020B0502040204020203" pitchFamily="34" charset="-79"/>
              </a:rPr>
              <a:t>Web - </a:t>
            </a:r>
            <a:r>
              <a:rPr lang="fr-FR" sz="1800" b="1" dirty="0">
                <a:solidFill>
                  <a:schemeClr val="accent6">
                    <a:lumMod val="50000"/>
                  </a:schemeClr>
                </a:solidFill>
                <a:latin typeface="Gisha" panose="020B0502040204020203" pitchFamily="34" charset="-79"/>
                <a:cs typeface="Gisha" panose="020B0502040204020203" pitchFamily="34" charset="-79"/>
              </a:rPr>
              <a:t>www.rd-alliance.org</a:t>
            </a:r>
          </a:p>
          <a:p>
            <a:pPr marL="0" indent="0">
              <a:buNone/>
            </a:pPr>
            <a:r>
              <a:rPr lang="fr-FR" sz="1800" b="1" dirty="0">
                <a:solidFill>
                  <a:schemeClr val="accent6">
                    <a:lumMod val="75000"/>
                  </a:schemeClr>
                </a:solidFill>
                <a:latin typeface="Gisha" panose="020B0502040204020203" pitchFamily="34" charset="-79"/>
                <a:cs typeface="Gisha" panose="020B0502040204020203" pitchFamily="34" charset="-79"/>
              </a:rPr>
              <a:t>Twitter - </a:t>
            </a:r>
            <a:r>
              <a:rPr lang="fr-FR" sz="1800" b="1" dirty="0">
                <a:solidFill>
                  <a:schemeClr val="accent6">
                    <a:lumMod val="50000"/>
                  </a:schemeClr>
                </a:solidFill>
                <a:latin typeface="Gisha" panose="020B0502040204020203" pitchFamily="34" charset="-79"/>
                <a:cs typeface="Gisha" panose="020B0502040204020203" pitchFamily="34" charset="-79"/>
              </a:rPr>
              <a:t>@</a:t>
            </a:r>
            <a:r>
              <a:rPr lang="fr-FR" sz="1800" b="1" dirty="0" err="1">
                <a:solidFill>
                  <a:schemeClr val="accent6">
                    <a:lumMod val="50000"/>
                  </a:schemeClr>
                </a:solidFill>
                <a:latin typeface="Gisha" panose="020B0502040204020203" pitchFamily="34" charset="-79"/>
                <a:cs typeface="Gisha" panose="020B0502040204020203" pitchFamily="34" charset="-79"/>
              </a:rPr>
              <a:t>resdatall</a:t>
            </a:r>
            <a:endParaRPr lang="fr-FR" sz="1800" b="1" dirty="0">
              <a:solidFill>
                <a:schemeClr val="accent6">
                  <a:lumMod val="50000"/>
                </a:schemeClr>
              </a:solidFill>
              <a:latin typeface="Gisha" panose="020B0502040204020203" pitchFamily="34" charset="-79"/>
              <a:cs typeface="Gisha" panose="020B0502040204020203" pitchFamily="34" charset="-79"/>
            </a:endParaRPr>
          </a:p>
          <a:p>
            <a:pPr marL="0" indent="0">
              <a:buNone/>
            </a:pPr>
            <a:r>
              <a:rPr lang="fr-FR" sz="1800" b="1" dirty="0">
                <a:solidFill>
                  <a:schemeClr val="accent6">
                    <a:lumMod val="75000"/>
                  </a:schemeClr>
                </a:solidFill>
                <a:latin typeface="Gisha" panose="020B0502040204020203" pitchFamily="34" charset="-79"/>
                <a:cs typeface="Gisha" panose="020B0502040204020203" pitchFamily="34" charset="-79"/>
              </a:rPr>
              <a:t>LinkedIn - </a:t>
            </a:r>
            <a:r>
              <a:rPr lang="fr-FR" sz="1800" b="1" dirty="0">
                <a:solidFill>
                  <a:schemeClr val="accent6">
                    <a:lumMod val="50000"/>
                  </a:schemeClr>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chemeClr val="accent6">
                    <a:lumMod val="75000"/>
                  </a:schemeClr>
                </a:solidFill>
                <a:latin typeface="Gisha" panose="020B0502040204020203" pitchFamily="34" charset="-79"/>
                <a:cs typeface="Gisha" panose="020B0502040204020203" pitchFamily="34" charset="-79"/>
              </a:rPr>
              <a:t>Slideshare</a:t>
            </a:r>
            <a:r>
              <a:rPr lang="fr-FR" sz="1800" b="1" dirty="0">
                <a:solidFill>
                  <a:schemeClr val="accent6">
                    <a:lumMod val="75000"/>
                  </a:schemeClr>
                </a:solidFill>
                <a:latin typeface="Gisha" panose="020B0502040204020203" pitchFamily="34" charset="-79"/>
                <a:cs typeface="Gisha" panose="020B0502040204020203" pitchFamily="34" charset="-79"/>
              </a:rPr>
              <a:t> - </a:t>
            </a:r>
            <a:r>
              <a:rPr lang="fr-FR" sz="1800" b="1" dirty="0">
                <a:solidFill>
                  <a:schemeClr val="accent6">
                    <a:lumMod val="50000"/>
                  </a:schemeClr>
                </a:solidFill>
                <a:latin typeface="Gisha" panose="020B0502040204020203" pitchFamily="34" charset="-79"/>
                <a:cs typeface="Gisha" panose="020B0502040204020203" pitchFamily="34" charset="-79"/>
              </a:rPr>
              <a:t>http://www.slideshare.net/ResearchDataAlliance</a:t>
            </a:r>
            <a:endParaRPr lang="en-GB" sz="1800" dirty="0">
              <a:solidFill>
                <a:schemeClr val="accent6">
                  <a:lumMod val="50000"/>
                </a:schemeClr>
              </a:solidFill>
              <a:latin typeface="Gisha" panose="020B0502040204020203" pitchFamily="34" charset="-79"/>
              <a:cs typeface="Gisha" panose="020B0502040204020203" pitchFamily="34" charset="-79"/>
            </a:endParaRPr>
          </a:p>
        </p:txBody>
      </p:sp>
      <p:sp>
        <p:nvSpPr>
          <p:cNvPr id="14" name="Content Placeholder 1"/>
          <p:cNvSpPr txBox="1">
            <a:spLocks/>
          </p:cNvSpPr>
          <p:nvPr/>
        </p:nvSpPr>
        <p:spPr>
          <a:xfrm>
            <a:off x="3298371" y="4036176"/>
            <a:ext cx="5584372" cy="1515538"/>
          </a:xfrm>
          <a:prstGeom prst="rect">
            <a:avLst/>
          </a:prstGeom>
          <a:noFill/>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5"/>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5"/>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5"/>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5"/>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5"/>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800" b="1" u="sng" dirty="0">
                <a:solidFill>
                  <a:schemeClr val="accent6">
                    <a:lumMod val="75000"/>
                  </a:schemeClr>
                </a:solidFill>
                <a:latin typeface="Gisha" panose="020B0502040204020203" pitchFamily="34" charset="-79"/>
                <a:cs typeface="Gisha" panose="020B0502040204020203" pitchFamily="34" charset="-79"/>
              </a:rPr>
              <a:t>RDA Europe</a:t>
            </a:r>
          </a:p>
          <a:p>
            <a:pPr marL="0" indent="0">
              <a:buNone/>
            </a:pPr>
            <a:r>
              <a:rPr lang="en-GB" sz="1800" b="1" dirty="0">
                <a:solidFill>
                  <a:schemeClr val="accent6">
                    <a:lumMod val="75000"/>
                  </a:schemeClr>
                </a:solidFill>
                <a:latin typeface="Gisha" panose="020B0502040204020203" pitchFamily="34" charset="-79"/>
                <a:cs typeface="Gisha" panose="020B0502040204020203" pitchFamily="34" charset="-79"/>
              </a:rPr>
              <a:t>Email</a:t>
            </a:r>
            <a:r>
              <a:rPr lang="en-GB" sz="1800" b="1" dirty="0">
                <a:latin typeface="Gisha" panose="020B0502040204020203" pitchFamily="34" charset="-79"/>
                <a:cs typeface="Gisha" panose="020B0502040204020203" pitchFamily="34" charset="-79"/>
              </a:rPr>
              <a:t> </a:t>
            </a:r>
            <a:r>
              <a:rPr lang="en-GB" sz="1800" dirty="0">
                <a:latin typeface="Gisha" panose="020B0502040204020203" pitchFamily="34" charset="-79"/>
                <a:cs typeface="Gisha" panose="020B0502040204020203" pitchFamily="34" charset="-79"/>
              </a:rPr>
              <a:t>- </a:t>
            </a:r>
            <a:r>
              <a:rPr lang="en-GB" sz="1800" b="1" dirty="0">
                <a:solidFill>
                  <a:schemeClr val="accent6">
                    <a:lumMod val="50000"/>
                  </a:schemeClr>
                </a:solidFill>
                <a:latin typeface="Gisha" panose="020B0502040204020203" pitchFamily="34" charset="-79"/>
                <a:cs typeface="Gisha" panose="020B0502040204020203" pitchFamily="34" charset="-79"/>
              </a:rPr>
              <a:t>info@europe.rd-alliance.org</a:t>
            </a:r>
          </a:p>
          <a:p>
            <a:pPr marL="0" indent="0">
              <a:buNone/>
            </a:pPr>
            <a:r>
              <a:rPr lang="en-GB" sz="1800" b="1" dirty="0">
                <a:solidFill>
                  <a:schemeClr val="accent6">
                    <a:lumMod val="75000"/>
                  </a:schemeClr>
                </a:solidFill>
                <a:latin typeface="Gisha" panose="020B0502040204020203" pitchFamily="34" charset="-79"/>
                <a:cs typeface="Gisha" panose="020B0502040204020203" pitchFamily="34" charset="-79"/>
              </a:rPr>
              <a:t>Twitter </a:t>
            </a:r>
            <a:r>
              <a:rPr lang="en-GB" sz="1800" dirty="0">
                <a:latin typeface="Gisha" panose="020B0502040204020203" pitchFamily="34" charset="-79"/>
                <a:cs typeface="Gisha" panose="020B0502040204020203" pitchFamily="34" charset="-79"/>
              </a:rPr>
              <a:t>- </a:t>
            </a:r>
            <a:r>
              <a:rPr lang="en-GB" sz="1800" b="1" dirty="0">
                <a:solidFill>
                  <a:schemeClr val="accent6">
                    <a:lumMod val="50000"/>
                  </a:schemeClr>
                </a:solidFill>
                <a:latin typeface="Gisha" panose="020B0502040204020203" pitchFamily="34" charset="-79"/>
                <a:cs typeface="Gisha" panose="020B0502040204020203" pitchFamily="34" charset="-79"/>
              </a:rPr>
              <a:t>@</a:t>
            </a:r>
            <a:r>
              <a:rPr lang="en-GB" sz="1800" b="1" dirty="0" err="1">
                <a:solidFill>
                  <a:schemeClr val="accent6">
                    <a:lumMod val="50000"/>
                  </a:schemeClr>
                </a:solidFill>
                <a:latin typeface="Gisha" panose="020B0502040204020203" pitchFamily="34" charset="-79"/>
                <a:cs typeface="Gisha" panose="020B0502040204020203" pitchFamily="34" charset="-79"/>
              </a:rPr>
              <a:t>RDA_Europe</a:t>
            </a:r>
            <a:endParaRPr lang="en-GB" sz="1800" b="1" dirty="0">
              <a:solidFill>
                <a:schemeClr val="accent6">
                  <a:lumMod val="50000"/>
                </a:schemeClr>
              </a:solidFill>
              <a:latin typeface="Gisha" panose="020B0502040204020203" pitchFamily="34" charset="-79"/>
              <a:cs typeface="Gisha" panose="020B0502040204020203" pitchFamily="34" charset="-79"/>
            </a:endParaRPr>
          </a:p>
        </p:txBody>
      </p:sp>
      <p:sp>
        <p:nvSpPr>
          <p:cNvPr id="9" name="Content Placeholder 1"/>
          <p:cNvSpPr txBox="1">
            <a:spLocks/>
          </p:cNvSpPr>
          <p:nvPr/>
        </p:nvSpPr>
        <p:spPr>
          <a:xfrm>
            <a:off x="3298371" y="5742613"/>
            <a:ext cx="5584372" cy="908558"/>
          </a:xfrm>
          <a:prstGeom prst="rect">
            <a:avLst/>
          </a:prstGeom>
          <a:noFill/>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5"/>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5"/>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5"/>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5"/>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5"/>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800" b="1" u="sng" dirty="0">
                <a:solidFill>
                  <a:schemeClr val="accent6">
                    <a:lumMod val="75000"/>
                  </a:schemeClr>
                </a:solidFill>
                <a:latin typeface="Gisha" panose="020B0502040204020203" pitchFamily="34" charset="-79"/>
                <a:cs typeface="Gisha" panose="020B0502040204020203" pitchFamily="34" charset="-79"/>
              </a:rPr>
              <a:t>RDA US</a:t>
            </a:r>
          </a:p>
          <a:p>
            <a:pPr marL="0" indent="0">
              <a:buNone/>
            </a:pPr>
            <a:r>
              <a:rPr lang="en-GB" sz="1800" b="1" dirty="0">
                <a:solidFill>
                  <a:schemeClr val="accent6">
                    <a:lumMod val="75000"/>
                  </a:schemeClr>
                </a:solidFill>
                <a:latin typeface="Gisha" panose="020B0502040204020203" pitchFamily="34" charset="-79"/>
                <a:cs typeface="Gisha" panose="020B0502040204020203" pitchFamily="34" charset="-79"/>
              </a:rPr>
              <a:t>Twitter </a:t>
            </a:r>
            <a:r>
              <a:rPr lang="en-GB" sz="1800" dirty="0">
                <a:latin typeface="Gisha" panose="020B0502040204020203" pitchFamily="34" charset="-79"/>
                <a:cs typeface="Gisha" panose="020B0502040204020203" pitchFamily="34" charset="-79"/>
              </a:rPr>
              <a:t>- </a:t>
            </a:r>
            <a:r>
              <a:rPr lang="en-GB" sz="1800" b="1" dirty="0">
                <a:solidFill>
                  <a:schemeClr val="accent6">
                    <a:lumMod val="50000"/>
                  </a:schemeClr>
                </a:solidFill>
                <a:latin typeface="Gisha" panose="020B0502040204020203" pitchFamily="34" charset="-79"/>
                <a:cs typeface="Gisha" panose="020B0502040204020203" pitchFamily="34" charset="-79"/>
              </a:rPr>
              <a:t>@RDA_US</a:t>
            </a:r>
          </a:p>
        </p:txBody>
      </p:sp>
    </p:spTree>
    <p:extLst>
      <p:ext uri="{BB962C8B-B14F-4D97-AF65-F5344CB8AC3E}">
        <p14:creationId xmlns:p14="http://schemas.microsoft.com/office/powerpoint/2010/main" val="2258961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dirty="0"/>
              <a:t>What is RDA?</a:t>
            </a:r>
          </a:p>
        </p:txBody>
      </p:sp>
      <p:sp>
        <p:nvSpPr>
          <p:cNvPr id="3" name="Content Placeholder 2"/>
          <p:cNvSpPr>
            <a:spLocks noGrp="1"/>
          </p:cNvSpPr>
          <p:nvPr>
            <p:ph idx="1"/>
          </p:nvPr>
        </p:nvSpPr>
        <p:spPr>
          <a:xfrm>
            <a:off x="822959" y="1845734"/>
            <a:ext cx="7543801" cy="2633457"/>
          </a:xfrm>
        </p:spPr>
        <p:txBody>
          <a:bodyPr>
            <a:normAutofit/>
          </a:bodyPr>
          <a:lstStyle/>
          <a:p>
            <a:r>
              <a:rPr lang="en-GB" dirty="0"/>
              <a:t>RDA is an international </a:t>
            </a:r>
            <a:r>
              <a:rPr lang="en-GB" b="1" dirty="0"/>
              <a:t>member-based organisation </a:t>
            </a:r>
            <a:r>
              <a:rPr lang="en-GB" dirty="0"/>
              <a:t>focusing on the </a:t>
            </a:r>
            <a:r>
              <a:rPr lang="en-GB" dirty="0">
                <a:solidFill>
                  <a:srgbClr val="BF7A1F"/>
                </a:solidFill>
              </a:rPr>
              <a:t>development of infrastructure and community activities that reduce barriers to data sharing and exchange</a:t>
            </a:r>
            <a:r>
              <a:rPr lang="en-GB" dirty="0"/>
              <a:t>, and the acceleration of data driven innovation worldwide</a:t>
            </a:r>
            <a:br>
              <a:rPr lang="en-GB" dirty="0"/>
            </a:br>
            <a:br>
              <a:rPr lang="en-GB" dirty="0"/>
            </a:br>
            <a:r>
              <a:rPr lang="en-GB" dirty="0"/>
              <a:t>With more than 5,700 members globally representing 128 countries, RDA includes </a:t>
            </a:r>
            <a:r>
              <a:rPr lang="en-GB" b="1" dirty="0"/>
              <a:t>researchers, scientists and data science professionals </a:t>
            </a:r>
            <a:r>
              <a:rPr lang="en-GB" dirty="0"/>
              <a:t>working in multiple disciplines, domains and thematic fields and from different types of organisations across the globe   </a:t>
            </a:r>
          </a:p>
        </p:txBody>
      </p:sp>
      <p:sp>
        <p:nvSpPr>
          <p:cNvPr id="4" name="Content Placeholder 21"/>
          <p:cNvSpPr txBox="1">
            <a:spLocks/>
          </p:cNvSpPr>
          <p:nvPr/>
        </p:nvSpPr>
        <p:spPr>
          <a:xfrm>
            <a:off x="822959" y="4713333"/>
            <a:ext cx="7543801" cy="1374949"/>
          </a:xfrm>
          <a:prstGeom prst="rect">
            <a:avLst/>
          </a:prstGeom>
        </p:spPr>
        <p:style>
          <a:lnRef idx="3">
            <a:schemeClr val="lt1"/>
          </a:lnRef>
          <a:fillRef idx="1">
            <a:schemeClr val="accent1"/>
          </a:fillRef>
          <a:effectRef idx="1">
            <a:schemeClr val="accent1"/>
          </a:effectRef>
          <a:fontRef idx="minor">
            <a:schemeClr val="lt1"/>
          </a:fontRef>
        </p:style>
        <p:txBody>
          <a:bodyPr vert="horz" lIns="68580" tIns="34290" rIns="68580" bIns="34290" rtlCol="0">
            <a:normAutofit/>
          </a:bodyPr>
          <a:lstStyle>
            <a:lvl1pPr marL="342900" indent="-342900" algn="l" defTabSz="914400" rtl="0" eaLnBrk="1" latinLnBrk="0" hangingPunct="1">
              <a:spcBef>
                <a:spcPct val="20000"/>
              </a:spcBef>
              <a:buFontTx/>
              <a:buBlip>
                <a:blip r:embed="rId3"/>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3"/>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3"/>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3"/>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3"/>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chemeClr val="accent3">
                  <a:lumMod val="75000"/>
                </a:schemeClr>
              </a:buClr>
              <a:buNone/>
            </a:pPr>
            <a:r>
              <a:rPr lang="en-GB" sz="1800" b="1" i="1" dirty="0"/>
              <a:t>RDA is building the social and technical bridges that enable open sharing of data to achieve its vision of researchers and innovators openly sharing data across technologies, disciplines, and countries to address the grand challenges of society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sp>
        <p:nvSpPr>
          <p:cNvPr id="6" name="Rectangle 5"/>
          <p:cNvSpPr/>
          <p:nvPr/>
        </p:nvSpPr>
        <p:spPr>
          <a:xfrm>
            <a:off x="261058" y="6430876"/>
            <a:ext cx="2351926" cy="338554"/>
          </a:xfrm>
          <a:prstGeom prst="rect">
            <a:avLst/>
          </a:prstGeom>
        </p:spPr>
        <p:txBody>
          <a:bodyPr wrap="none">
            <a:spAutoFit/>
          </a:bodyPr>
          <a:lstStyle/>
          <a:p>
            <a:r>
              <a:rPr lang="en-GB" sz="1600" b="1" dirty="0">
                <a:solidFill>
                  <a:schemeClr val="bg1"/>
                </a:solidFill>
              </a:rPr>
              <a:t>rd-alliance.org/about-</a:t>
            </a:r>
            <a:r>
              <a:rPr lang="en-GB" sz="1600" b="1" dirty="0" err="1">
                <a:solidFill>
                  <a:schemeClr val="bg1"/>
                </a:solidFill>
              </a:rPr>
              <a:t>rda</a:t>
            </a:r>
            <a:endParaRPr lang="en-GB" sz="1600" b="1" dirty="0">
              <a:solidFill>
                <a:schemeClr val="bg1"/>
              </a:solidFill>
            </a:endParaRPr>
          </a:p>
        </p:txBody>
      </p:sp>
      <p:sp>
        <p:nvSpPr>
          <p:cNvPr id="9"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0" name="Picture 2" descr="Creative Commons Licen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Tree>
    <p:extLst>
      <p:ext uri="{BB962C8B-B14F-4D97-AF65-F5344CB8AC3E}">
        <p14:creationId xmlns:p14="http://schemas.microsoft.com/office/powerpoint/2010/main" val="2865101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dirty="0"/>
              <a:t>What does RDA do?</a:t>
            </a:r>
          </a:p>
        </p:txBody>
      </p:sp>
      <p:sp>
        <p:nvSpPr>
          <p:cNvPr id="3" name="Content Placeholder 2"/>
          <p:cNvSpPr>
            <a:spLocks noGrp="1"/>
          </p:cNvSpPr>
          <p:nvPr>
            <p:ph idx="1"/>
          </p:nvPr>
        </p:nvSpPr>
        <p:spPr>
          <a:xfrm>
            <a:off x="822960" y="2080714"/>
            <a:ext cx="7543800" cy="1360337"/>
          </a:xfrm>
          <a:solidFill>
            <a:schemeClr val="accent1">
              <a:lumMod val="40000"/>
              <a:lumOff val="60000"/>
            </a:schemeClr>
          </a:solidFill>
        </p:spPr>
        <p:txBody>
          <a:bodyPr>
            <a:noAutofit/>
          </a:bodyPr>
          <a:lstStyle/>
          <a:p>
            <a:pPr algn="ctr"/>
            <a:r>
              <a:rPr lang="en-GB" sz="1800" b="1" i="1" dirty="0"/>
              <a:t>Members come together through </a:t>
            </a:r>
            <a:r>
              <a:rPr lang="en-GB" sz="1800" b="1" i="1" dirty="0">
                <a:solidFill>
                  <a:srgbClr val="BF7A1F"/>
                </a:solidFill>
              </a:rPr>
              <a:t>self-formed</a:t>
            </a:r>
            <a:r>
              <a:rPr lang="en-GB" sz="1800" b="1" i="1" dirty="0"/>
              <a:t>, </a:t>
            </a:r>
            <a:r>
              <a:rPr lang="en-GB" sz="1800" b="1" i="1" dirty="0">
                <a:solidFill>
                  <a:srgbClr val="BF7A1F"/>
                </a:solidFill>
              </a:rPr>
              <a:t>volunteer</a:t>
            </a:r>
            <a:r>
              <a:rPr lang="en-GB" sz="1800" b="1" i="1" dirty="0"/>
              <a:t>, focused </a:t>
            </a:r>
            <a:r>
              <a:rPr lang="en-GB" b="1" i="1" dirty="0">
                <a:solidFill>
                  <a:schemeClr val="tx1"/>
                </a:solidFill>
              </a:rPr>
              <a:t>Working Groups</a:t>
            </a:r>
            <a:r>
              <a:rPr lang="en-GB" sz="1800" b="1" i="1" dirty="0"/>
              <a:t>, exploratory </a:t>
            </a:r>
            <a:r>
              <a:rPr lang="en-GB" b="1" i="1" dirty="0">
                <a:solidFill>
                  <a:schemeClr val="tx1"/>
                </a:solidFill>
              </a:rPr>
              <a:t>Interest Groups </a:t>
            </a:r>
            <a:r>
              <a:rPr lang="en-GB" sz="1800" b="1" i="1" dirty="0"/>
              <a:t>to exchange knowledge, share discoveries, discuss barriers and potential solutions, explore and define policies and test as well as harmonise standards to enhance and facilitate global data sharing &amp; re-use</a:t>
            </a:r>
          </a:p>
          <a:p>
            <a:r>
              <a:rPr lang="en-GB" sz="1800" dirty="0"/>
              <a:t>RDA members collaborate together across the globe to tackle numerous </a:t>
            </a:r>
            <a:r>
              <a:rPr lang="en-GB" sz="1800" dirty="0">
                <a:solidFill>
                  <a:srgbClr val="BF7A1F"/>
                </a:solidFill>
              </a:rPr>
              <a:t>infrastructure &amp; data sharing challenges </a:t>
            </a:r>
            <a:r>
              <a:rPr lang="en-GB" sz="1800" dirty="0"/>
              <a:t>related to:</a:t>
            </a:r>
          </a:p>
        </p:txBody>
      </p:sp>
      <p:sp>
        <p:nvSpPr>
          <p:cNvPr id="5" name="TextBox 4"/>
          <p:cNvSpPr txBox="1"/>
          <p:nvPr/>
        </p:nvSpPr>
        <p:spPr>
          <a:xfrm>
            <a:off x="822960" y="4340409"/>
            <a:ext cx="6974898" cy="1754326"/>
          </a:xfrm>
          <a:prstGeom prst="rect">
            <a:avLst/>
          </a:prstGeom>
          <a:noFill/>
        </p:spPr>
        <p:txBody>
          <a:bodyPr wrap="square" numCol="2" rtlCol="0">
            <a:spAutoFit/>
          </a:bodyPr>
          <a:lstStyle/>
          <a:p>
            <a:pPr>
              <a:buClr>
                <a:schemeClr val="accent3"/>
              </a:buClr>
              <a:buFont typeface="Wingdings" panose="05000000000000000000" pitchFamily="2" charset="2"/>
              <a:buChar char="v"/>
            </a:pPr>
            <a:r>
              <a:rPr lang="en-GB" dirty="0"/>
              <a:t>Data type registries</a:t>
            </a:r>
          </a:p>
          <a:p>
            <a:pPr>
              <a:buClr>
                <a:schemeClr val="accent3"/>
              </a:buClr>
              <a:buFont typeface="Wingdings" panose="05000000000000000000" pitchFamily="2" charset="2"/>
              <a:buChar char="v"/>
            </a:pPr>
            <a:r>
              <a:rPr lang="en-GB" dirty="0"/>
              <a:t>Data citation</a:t>
            </a:r>
          </a:p>
          <a:p>
            <a:pPr>
              <a:buClr>
                <a:schemeClr val="accent3"/>
              </a:buClr>
              <a:buFont typeface="Wingdings" panose="05000000000000000000" pitchFamily="2" charset="2"/>
              <a:buChar char="v"/>
            </a:pPr>
            <a:r>
              <a:rPr lang="en-GB" dirty="0"/>
              <a:t>Metadata</a:t>
            </a:r>
          </a:p>
          <a:p>
            <a:pPr marL="203597" indent="-203597">
              <a:buClr>
                <a:schemeClr val="accent3"/>
              </a:buClr>
              <a:buFont typeface="Wingdings" panose="05000000000000000000" pitchFamily="2" charset="2"/>
              <a:buChar char="v"/>
            </a:pPr>
            <a:r>
              <a:rPr lang="en-GB" dirty="0"/>
              <a:t>Best practices for domain repositories</a:t>
            </a:r>
          </a:p>
          <a:p>
            <a:pPr>
              <a:buClr>
                <a:schemeClr val="accent3"/>
              </a:buClr>
              <a:buFont typeface="Wingdings" panose="05000000000000000000" pitchFamily="2" charset="2"/>
              <a:buChar char="v"/>
            </a:pPr>
            <a:r>
              <a:rPr lang="en-GB" dirty="0"/>
              <a:t>Reproducibility</a:t>
            </a:r>
          </a:p>
          <a:p>
            <a:pPr>
              <a:buClr>
                <a:schemeClr val="accent3"/>
              </a:buClr>
              <a:buFont typeface="Wingdings" panose="05000000000000000000" pitchFamily="2" charset="2"/>
              <a:buChar char="v"/>
            </a:pPr>
            <a:r>
              <a:rPr lang="en-GB" dirty="0"/>
              <a:t>Data preservation</a:t>
            </a:r>
          </a:p>
          <a:p>
            <a:pPr>
              <a:buClr>
                <a:schemeClr val="accent3"/>
              </a:buClr>
              <a:buFont typeface="Wingdings" panose="05000000000000000000" pitchFamily="2" charset="2"/>
              <a:buChar char="v"/>
            </a:pPr>
            <a:r>
              <a:rPr lang="en-GB" dirty="0"/>
              <a:t>Legal interoperability</a:t>
            </a:r>
          </a:p>
          <a:p>
            <a:pPr>
              <a:buClr>
                <a:schemeClr val="accent3"/>
              </a:buClr>
              <a:buFont typeface="Wingdings" panose="05000000000000000000" pitchFamily="2" charset="2"/>
              <a:buChar char="v"/>
            </a:pPr>
            <a:r>
              <a:rPr lang="en-GB" dirty="0"/>
              <a:t>and so many more!</a:t>
            </a:r>
          </a:p>
          <a:p>
            <a:endParaRPr lang="en-GB" sz="135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1164" y="3879641"/>
            <a:ext cx="1725596" cy="2398864"/>
          </a:xfrm>
          <a:prstGeom prst="rect">
            <a:avLst/>
          </a:prstGeom>
        </p:spPr>
      </p:pic>
      <p:sp>
        <p:nvSpPr>
          <p:cNvPr id="9" name="Rectangle 5"/>
          <p:cNvSpPr/>
          <p:nvPr/>
        </p:nvSpPr>
        <p:spPr>
          <a:xfrm>
            <a:off x="261058" y="6430876"/>
            <a:ext cx="2351926" cy="338554"/>
          </a:xfrm>
          <a:prstGeom prst="rect">
            <a:avLst/>
          </a:prstGeom>
        </p:spPr>
        <p:txBody>
          <a:bodyPr wrap="none">
            <a:spAutoFit/>
          </a:bodyPr>
          <a:lstStyle/>
          <a:p>
            <a:r>
              <a:rPr lang="en-GB" sz="1600" b="1" dirty="0">
                <a:solidFill>
                  <a:schemeClr val="bg1"/>
                </a:solidFill>
              </a:rPr>
              <a:t>rd-alliance.org/about-</a:t>
            </a:r>
            <a:r>
              <a:rPr lang="en-GB" sz="1600" b="1" dirty="0" err="1">
                <a:solidFill>
                  <a:schemeClr val="bg1"/>
                </a:solidFill>
              </a:rPr>
              <a:t>rda</a:t>
            </a:r>
            <a:endParaRPr lang="en-GB" sz="1600" b="1" dirty="0">
              <a:solidFill>
                <a:schemeClr val="bg1"/>
              </a:solidFill>
            </a:endParaRPr>
          </a:p>
        </p:txBody>
      </p:sp>
      <p:sp>
        <p:nvSpPr>
          <p:cNvPr id="11"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2" name="Picture 2" descr="Creative Commons Li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spTree>
    <p:extLst>
      <p:ext uri="{BB962C8B-B14F-4D97-AF65-F5344CB8AC3E}">
        <p14:creationId xmlns:p14="http://schemas.microsoft.com/office/powerpoint/2010/main" val="703652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dirty="0"/>
              <a:t>Who Can Join RDA?</a:t>
            </a:r>
          </a:p>
        </p:txBody>
      </p:sp>
      <p:sp>
        <p:nvSpPr>
          <p:cNvPr id="3" name="Content Placeholder 2"/>
          <p:cNvSpPr>
            <a:spLocks noGrp="1"/>
          </p:cNvSpPr>
          <p:nvPr>
            <p:ph idx="1"/>
          </p:nvPr>
        </p:nvSpPr>
        <p:spPr>
          <a:xfrm>
            <a:off x="822959" y="1828214"/>
            <a:ext cx="7543801" cy="4023360"/>
          </a:xfrm>
        </p:spPr>
        <p:txBody>
          <a:bodyPr>
            <a:normAutofit/>
          </a:bodyPr>
          <a:lstStyle/>
          <a:p>
            <a:pPr marL="201168" lvl="1" indent="0">
              <a:buNone/>
            </a:pPr>
            <a:r>
              <a:rPr lang="en-US" sz="2000" i="1" dirty="0"/>
              <a:t>Any </a:t>
            </a:r>
            <a:r>
              <a:rPr lang="en-US" sz="2000" b="1" i="1" dirty="0"/>
              <a:t>individual</a:t>
            </a:r>
            <a:r>
              <a:rPr lang="en-US" sz="2000" i="1" dirty="0"/>
              <a:t> or </a:t>
            </a:r>
            <a:r>
              <a:rPr lang="en-US" sz="2000" b="1" i="1" dirty="0" err="1"/>
              <a:t>organisation</a:t>
            </a:r>
            <a:r>
              <a:rPr lang="en-US" sz="2000" i="1" dirty="0"/>
              <a:t>, regardless of profession or discipline, with an interest in reducing the barriers to data sharing and re-use and who agrees to </a:t>
            </a:r>
            <a:r>
              <a:rPr lang="en-US" sz="2000" b="1" i="1" dirty="0">
                <a:solidFill>
                  <a:srgbClr val="BF7A1F"/>
                </a:solidFill>
              </a:rPr>
              <a:t>RDA’s guiding principles </a:t>
            </a:r>
            <a:r>
              <a:rPr lang="en-US" sz="2000" i="1" dirty="0"/>
              <a:t>of:</a:t>
            </a:r>
          </a:p>
          <a:p>
            <a:pPr lvl="8">
              <a:tabLst>
                <a:tab pos="388144" algn="l"/>
              </a:tabLst>
            </a:pPr>
            <a:r>
              <a:rPr lang="en-US" sz="2000" i="1" dirty="0"/>
              <a:t>Openness</a:t>
            </a:r>
          </a:p>
          <a:p>
            <a:pPr lvl="8">
              <a:tabLst>
                <a:tab pos="388144" algn="l"/>
              </a:tabLst>
            </a:pPr>
            <a:r>
              <a:rPr lang="en-US" sz="2000" i="1" dirty="0"/>
              <a:t>Consensus</a:t>
            </a:r>
          </a:p>
          <a:p>
            <a:pPr lvl="8">
              <a:tabLst>
                <a:tab pos="388144" algn="l"/>
              </a:tabLst>
            </a:pPr>
            <a:r>
              <a:rPr lang="en-US" sz="2000" i="1" dirty="0"/>
              <a:t>Balance</a:t>
            </a:r>
          </a:p>
          <a:p>
            <a:pPr lvl="8">
              <a:tabLst>
                <a:tab pos="388144" algn="l"/>
              </a:tabLst>
            </a:pPr>
            <a:r>
              <a:rPr lang="en-US" sz="2000" i="1" dirty="0" err="1"/>
              <a:t>Harmonisation</a:t>
            </a:r>
            <a:endParaRPr lang="en-US" sz="2000" i="1" dirty="0"/>
          </a:p>
          <a:p>
            <a:pPr lvl="8">
              <a:tabLst>
                <a:tab pos="388144" algn="l"/>
              </a:tabLst>
            </a:pPr>
            <a:r>
              <a:rPr lang="en-US" sz="2000" i="1" dirty="0"/>
              <a:t>Community-driven</a:t>
            </a:r>
          </a:p>
          <a:p>
            <a:pPr lvl="8">
              <a:tabLst>
                <a:tab pos="388144" algn="l"/>
              </a:tabLst>
            </a:pPr>
            <a:r>
              <a:rPr lang="en-US" sz="2000" i="1" dirty="0"/>
              <a:t>Non-profit and technology-neutra</a:t>
            </a:r>
            <a:r>
              <a:rPr lang="en-US" sz="1500" i="1" dirty="0"/>
              <a:t>l</a:t>
            </a:r>
          </a:p>
          <a:p>
            <a:pPr marL="0" indent="0" algn="ctr">
              <a:buNone/>
            </a:pPr>
            <a:r>
              <a:rPr lang="en-GB" sz="2100" b="1" dirty="0">
                <a:solidFill>
                  <a:srgbClr val="00B050"/>
                </a:solidFill>
              </a:rPr>
              <a:t>Individual Membership is free @ </a:t>
            </a:r>
            <a:br>
              <a:rPr lang="en-GB" sz="2100" b="1" dirty="0">
                <a:solidFill>
                  <a:srgbClr val="00B050"/>
                </a:solidFill>
              </a:rPr>
            </a:br>
            <a:r>
              <a:rPr lang="en-GB" sz="2100" b="1" dirty="0">
                <a:solidFill>
                  <a:srgbClr val="00B050"/>
                </a:solidFill>
                <a:hlinkClick r:id="rId3"/>
              </a:rPr>
              <a:t>https://www.rd-alliance.org/user/register</a:t>
            </a:r>
            <a:r>
              <a:rPr lang="en-GB" sz="2100" b="1" dirty="0">
                <a:solidFill>
                  <a:srgbClr val="00B05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4160" y="2929466"/>
            <a:ext cx="2678334" cy="1100426"/>
          </a:xfrm>
          <a:prstGeom prst="rect">
            <a:avLst/>
          </a:prstGeom>
        </p:spPr>
      </p:pic>
      <p:sp>
        <p:nvSpPr>
          <p:cNvPr id="10" name="Rectangle 5"/>
          <p:cNvSpPr/>
          <p:nvPr/>
        </p:nvSpPr>
        <p:spPr>
          <a:xfrm>
            <a:off x="261058" y="6430876"/>
            <a:ext cx="3006336" cy="338554"/>
          </a:xfrm>
          <a:prstGeom prst="rect">
            <a:avLst/>
          </a:prstGeom>
        </p:spPr>
        <p:txBody>
          <a:bodyPr wrap="none">
            <a:spAutoFit/>
          </a:bodyPr>
          <a:lstStyle/>
          <a:p>
            <a:r>
              <a:rPr lang="en-GB" sz="1600" b="1" dirty="0">
                <a:solidFill>
                  <a:schemeClr val="bg1"/>
                </a:solidFill>
              </a:rPr>
              <a:t>rd-alliance.org/get-involved.html</a:t>
            </a:r>
          </a:p>
        </p:txBody>
      </p:sp>
      <p:sp>
        <p:nvSpPr>
          <p:cNvPr id="9"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1" name="Picture 2" descr="Creative Commons Licen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Tree>
    <p:extLst>
      <p:ext uri="{BB962C8B-B14F-4D97-AF65-F5344CB8AC3E}">
        <p14:creationId xmlns:p14="http://schemas.microsoft.com/office/powerpoint/2010/main" val="776832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GB" sz="4000" dirty="0"/>
              <a:t>Why Join RDA as an Individual Member?</a:t>
            </a:r>
          </a:p>
        </p:txBody>
      </p:sp>
      <p:sp>
        <p:nvSpPr>
          <p:cNvPr id="6" name="Content Placeholder 5"/>
          <p:cNvSpPr>
            <a:spLocks noGrp="1"/>
          </p:cNvSpPr>
          <p:nvPr>
            <p:ph sz="half" idx="1"/>
          </p:nvPr>
        </p:nvSpPr>
        <p:spPr>
          <a:xfrm>
            <a:off x="891540" y="1791123"/>
            <a:ext cx="7475220" cy="4284310"/>
          </a:xfrm>
        </p:spPr>
        <p:txBody>
          <a:bodyPr>
            <a:noAutofit/>
          </a:bodyPr>
          <a:lstStyle/>
          <a:p>
            <a:pPr marL="150876" lvl="1" indent="0">
              <a:buNone/>
            </a:pPr>
            <a:r>
              <a:rPr lang="en-US" sz="2800" b="1" dirty="0"/>
              <a:t>Individual Member Benefits</a:t>
            </a:r>
            <a:endParaRPr lang="en-US" sz="2800" b="1" i="1" dirty="0"/>
          </a:p>
          <a:p>
            <a:pPr lvl="2">
              <a:tabLst>
                <a:tab pos="342900" algn="l"/>
              </a:tabLst>
            </a:pPr>
            <a:r>
              <a:rPr lang="en-US" sz="2000" i="1" dirty="0"/>
              <a:t>Contribute to acceleration of </a:t>
            </a:r>
            <a:r>
              <a:rPr lang="en-US" sz="2000" b="1" i="1" dirty="0">
                <a:solidFill>
                  <a:srgbClr val="BF7A1F"/>
                </a:solidFill>
              </a:rPr>
              <a:t>data infrastructure development</a:t>
            </a:r>
          </a:p>
          <a:p>
            <a:pPr lvl="2">
              <a:tabLst>
                <a:tab pos="342900" algn="l"/>
              </a:tabLst>
            </a:pPr>
            <a:r>
              <a:rPr lang="en-US" sz="2000" i="1" dirty="0"/>
              <a:t>Work and </a:t>
            </a:r>
            <a:r>
              <a:rPr lang="en-US" sz="2000" b="1" i="1" dirty="0">
                <a:solidFill>
                  <a:srgbClr val="BF7A1F"/>
                </a:solidFill>
              </a:rPr>
              <a:t>share experiences</a:t>
            </a:r>
            <a:r>
              <a:rPr lang="en-US" sz="2000" b="1" i="1" dirty="0"/>
              <a:t> </a:t>
            </a:r>
            <a:r>
              <a:rPr lang="en-US" sz="2000" i="1" dirty="0"/>
              <a:t>with collaborators throughout the world</a:t>
            </a:r>
          </a:p>
          <a:p>
            <a:pPr lvl="2">
              <a:tabLst>
                <a:tab pos="342900" algn="l"/>
              </a:tabLst>
            </a:pPr>
            <a:r>
              <a:rPr lang="en-US" sz="2000" i="1" dirty="0"/>
              <a:t>Access to extraordinary </a:t>
            </a:r>
            <a:r>
              <a:rPr lang="en-US" sz="2000" b="1" i="1" dirty="0">
                <a:solidFill>
                  <a:srgbClr val="BF7A1F"/>
                </a:solidFill>
              </a:rPr>
              <a:t>human network</a:t>
            </a:r>
            <a:r>
              <a:rPr lang="en-US" sz="2000" i="1" dirty="0"/>
              <a:t> with various levels of experience, perspectives and practices</a:t>
            </a:r>
          </a:p>
          <a:p>
            <a:pPr lvl="2">
              <a:tabLst>
                <a:tab pos="342900" algn="l"/>
              </a:tabLst>
            </a:pPr>
            <a:r>
              <a:rPr lang="en-US" sz="2000" b="1" i="1" dirty="0">
                <a:solidFill>
                  <a:srgbClr val="BF7A1F"/>
                </a:solidFill>
              </a:rPr>
              <a:t>Gain</a:t>
            </a:r>
            <a:r>
              <a:rPr lang="en-US" sz="2000" i="1" dirty="0"/>
              <a:t> greater </a:t>
            </a:r>
            <a:r>
              <a:rPr lang="en-US" sz="2000" b="1" i="1" dirty="0">
                <a:solidFill>
                  <a:srgbClr val="BF7A1F"/>
                </a:solidFill>
              </a:rPr>
              <a:t>expertise</a:t>
            </a:r>
            <a:r>
              <a:rPr lang="en-US" sz="2000" i="1" dirty="0"/>
              <a:t> in data science regardless of whether one is a student, early or seasoned career professional</a:t>
            </a:r>
          </a:p>
          <a:p>
            <a:pPr lvl="2">
              <a:tabLst>
                <a:tab pos="342900" algn="l"/>
              </a:tabLst>
            </a:pPr>
            <a:r>
              <a:rPr lang="en-US" sz="2000" b="1" i="1" dirty="0"/>
              <a:t>Enhance</a:t>
            </a:r>
            <a:r>
              <a:rPr lang="en-US" sz="2000" i="1" dirty="0"/>
              <a:t> the quality and effectiveness of personal work and activities</a:t>
            </a:r>
          </a:p>
          <a:p>
            <a:pPr lvl="2">
              <a:tabLst>
                <a:tab pos="342900" algn="l"/>
              </a:tabLst>
            </a:pPr>
            <a:r>
              <a:rPr lang="en-US" sz="2000" b="1" i="1" dirty="0"/>
              <a:t>Improve</a:t>
            </a:r>
            <a:r>
              <a:rPr lang="en-US" sz="2000" i="1" dirty="0"/>
              <a:t> one’s competitive advantage professionally and positioning oneself for leadership within the broader research community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sp>
        <p:nvSpPr>
          <p:cNvPr id="10" name="Rectangle 5"/>
          <p:cNvSpPr/>
          <p:nvPr/>
        </p:nvSpPr>
        <p:spPr>
          <a:xfrm>
            <a:off x="261058" y="6430876"/>
            <a:ext cx="4463210" cy="307777"/>
          </a:xfrm>
          <a:prstGeom prst="rect">
            <a:avLst/>
          </a:prstGeom>
        </p:spPr>
        <p:txBody>
          <a:bodyPr wrap="none">
            <a:spAutoFit/>
          </a:bodyPr>
          <a:lstStyle/>
          <a:p>
            <a:r>
              <a:rPr lang="en-GB" sz="1400" b="1" dirty="0">
                <a:solidFill>
                  <a:schemeClr val="bg1"/>
                </a:solidFill>
              </a:rPr>
              <a:t>rd-alliance.org/get-involved/individual-membership.html</a:t>
            </a:r>
            <a:endParaRPr lang="en-GB" sz="1600" b="1" dirty="0">
              <a:solidFill>
                <a:schemeClr val="bg1"/>
              </a:solidFill>
            </a:endParaRPr>
          </a:p>
        </p:txBody>
      </p:sp>
      <p:sp>
        <p:nvSpPr>
          <p:cNvPr id="13" name="TextBox 12"/>
          <p:cNvSpPr txBox="1"/>
          <p:nvPr/>
        </p:nvSpPr>
        <p:spPr>
          <a:xfrm>
            <a:off x="5285660" y="5888865"/>
            <a:ext cx="3081100" cy="369332"/>
          </a:xfrm>
          <a:prstGeom prst="rect">
            <a:avLst/>
          </a:prstGeom>
          <a:solidFill>
            <a:schemeClr val="accent1">
              <a:lumMod val="60000"/>
              <a:lumOff val="40000"/>
            </a:schemeClr>
          </a:solidFill>
        </p:spPr>
        <p:txBody>
          <a:bodyPr wrap="none" rtlCol="0">
            <a:spAutoFit/>
          </a:bodyPr>
          <a:lstStyle/>
          <a:p>
            <a:r>
              <a:rPr lang="it-IT" b="1" dirty="0"/>
              <a:t>Individual RDA Members 5739</a:t>
            </a:r>
          </a:p>
        </p:txBody>
      </p:sp>
      <p:sp>
        <p:nvSpPr>
          <p:cNvPr id="14"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5"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Tree>
    <p:extLst>
      <p:ext uri="{BB962C8B-B14F-4D97-AF65-F5344CB8AC3E}">
        <p14:creationId xmlns:p14="http://schemas.microsoft.com/office/powerpoint/2010/main" val="2680120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p:cNvSpPr>
            <a:spLocks noGrp="1"/>
          </p:cNvSpPr>
          <p:nvPr>
            <p:ph type="title" idx="4294967295"/>
          </p:nvPr>
        </p:nvSpPr>
        <p:spPr>
          <a:xfrm>
            <a:off x="4843613" y="1"/>
            <a:ext cx="4300387" cy="1012301"/>
          </a:xfrm>
        </p:spPr>
        <p:txBody>
          <a:bodyPr>
            <a:noAutofit/>
          </a:bodyPr>
          <a:lstStyle/>
          <a:p>
            <a:r>
              <a:rPr lang="it-IT" sz="3600" dirty="0"/>
              <a:t>RDA worldwide growth</a:t>
            </a:r>
          </a:p>
        </p:txBody>
      </p:sp>
      <p:sp>
        <p:nvSpPr>
          <p:cNvPr id="11" name="Rectangle 5"/>
          <p:cNvSpPr/>
          <p:nvPr/>
        </p:nvSpPr>
        <p:spPr>
          <a:xfrm>
            <a:off x="261058" y="6430876"/>
            <a:ext cx="2351926" cy="338554"/>
          </a:xfrm>
          <a:prstGeom prst="rect">
            <a:avLst/>
          </a:prstGeom>
        </p:spPr>
        <p:txBody>
          <a:bodyPr wrap="none">
            <a:spAutoFit/>
          </a:bodyPr>
          <a:lstStyle/>
          <a:p>
            <a:r>
              <a:rPr lang="en-GB" sz="1600" b="1" dirty="0">
                <a:solidFill>
                  <a:schemeClr val="bg1"/>
                </a:solidFill>
              </a:rPr>
              <a:t>rd-alliance.org/about-</a:t>
            </a:r>
            <a:r>
              <a:rPr lang="en-GB" sz="1600" b="1" dirty="0" err="1">
                <a:solidFill>
                  <a:schemeClr val="bg1"/>
                </a:solidFill>
              </a:rPr>
              <a:t>rda</a:t>
            </a:r>
            <a:endParaRPr lang="en-GB" sz="1600" b="1" dirty="0">
              <a:solidFill>
                <a:schemeClr val="bg1"/>
              </a:solidFill>
            </a:endParaRPr>
          </a:p>
        </p:txBody>
      </p:sp>
      <p:sp>
        <p:nvSpPr>
          <p:cNvPr id="15"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6"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4256" y="5416390"/>
            <a:ext cx="1177241" cy="76929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2996" y="1879683"/>
            <a:ext cx="4709015" cy="3575210"/>
          </a:xfrm>
          <a:prstGeom prst="rect">
            <a:avLst/>
          </a:prstGeom>
        </p:spPr>
      </p:pic>
      <p:sp>
        <p:nvSpPr>
          <p:cNvPr id="72" name="TextBox 71"/>
          <p:cNvSpPr txBox="1"/>
          <p:nvPr/>
        </p:nvSpPr>
        <p:spPr>
          <a:xfrm>
            <a:off x="2398979" y="4006444"/>
            <a:ext cx="1360950" cy="338554"/>
          </a:xfrm>
          <a:prstGeom prst="rect">
            <a:avLst/>
          </a:prstGeom>
          <a:solidFill>
            <a:srgbClr val="FFFF00"/>
          </a:solidFill>
        </p:spPr>
        <p:txBody>
          <a:bodyPr wrap="none" rtlCol="0">
            <a:spAutoFit/>
          </a:bodyPr>
          <a:lstStyle/>
          <a:p>
            <a:r>
              <a:rPr lang="it-IT" sz="1600" b="1" dirty="0"/>
              <a:t>126 Countries</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2" y="3655413"/>
            <a:ext cx="3867071" cy="2818549"/>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r="2534"/>
          <a:stretch/>
        </p:blipFill>
        <p:spPr>
          <a:xfrm>
            <a:off x="0" y="0"/>
            <a:ext cx="4432996" cy="3883231"/>
          </a:xfrm>
          <a:prstGeom prst="rect">
            <a:avLst/>
          </a:prstGeom>
        </p:spPr>
      </p:pic>
      <p:sp>
        <p:nvSpPr>
          <p:cNvPr id="73" name="TextBox 72"/>
          <p:cNvSpPr txBox="1"/>
          <p:nvPr/>
        </p:nvSpPr>
        <p:spPr>
          <a:xfrm>
            <a:off x="548028" y="223926"/>
            <a:ext cx="3336939" cy="338554"/>
          </a:xfrm>
          <a:prstGeom prst="rect">
            <a:avLst/>
          </a:prstGeom>
          <a:solidFill>
            <a:srgbClr val="FFFF00"/>
          </a:solidFill>
        </p:spPr>
        <p:txBody>
          <a:bodyPr wrap="none" rtlCol="0">
            <a:spAutoFit/>
          </a:bodyPr>
          <a:lstStyle/>
          <a:p>
            <a:r>
              <a:rPr lang="it-IT" sz="1600" b="1" dirty="0"/>
              <a:t>Total RDA community members 5739</a:t>
            </a:r>
          </a:p>
        </p:txBody>
      </p:sp>
      <p:sp>
        <p:nvSpPr>
          <p:cNvPr id="19" name="TextBox 18"/>
          <p:cNvSpPr txBox="1"/>
          <p:nvPr/>
        </p:nvSpPr>
        <p:spPr>
          <a:xfrm>
            <a:off x="2216497" y="4150057"/>
            <a:ext cx="1360950" cy="338554"/>
          </a:xfrm>
          <a:prstGeom prst="rect">
            <a:avLst/>
          </a:prstGeom>
          <a:solidFill>
            <a:srgbClr val="FFFF00"/>
          </a:solidFill>
        </p:spPr>
        <p:txBody>
          <a:bodyPr wrap="none" rtlCol="0">
            <a:spAutoFit/>
          </a:bodyPr>
          <a:lstStyle/>
          <a:p>
            <a:r>
              <a:rPr lang="it-IT" sz="1600" b="1" dirty="0"/>
              <a:t>128 Countries</a:t>
            </a:r>
          </a:p>
        </p:txBody>
      </p:sp>
    </p:spTree>
    <p:extLst>
      <p:ext uri="{BB962C8B-B14F-4D97-AF65-F5344CB8AC3E}">
        <p14:creationId xmlns:p14="http://schemas.microsoft.com/office/powerpoint/2010/main" val="450560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p:cNvSpPr>
            <a:spLocks noGrp="1"/>
          </p:cNvSpPr>
          <p:nvPr>
            <p:ph type="title" idx="4294967295"/>
          </p:nvPr>
        </p:nvSpPr>
        <p:spPr>
          <a:xfrm>
            <a:off x="1502128" y="-20599"/>
            <a:ext cx="7639050" cy="1012301"/>
          </a:xfrm>
        </p:spPr>
        <p:txBody>
          <a:bodyPr>
            <a:normAutofit/>
          </a:bodyPr>
          <a:lstStyle/>
          <a:p>
            <a:r>
              <a:rPr lang="it-IT" sz="4000" dirty="0"/>
              <a:t>Who is RDA?</a:t>
            </a:r>
          </a:p>
        </p:txBody>
      </p:sp>
      <p:sp>
        <p:nvSpPr>
          <p:cNvPr id="9" name="Rectangle 5"/>
          <p:cNvSpPr/>
          <p:nvPr/>
        </p:nvSpPr>
        <p:spPr>
          <a:xfrm>
            <a:off x="261058" y="6430876"/>
            <a:ext cx="2351926" cy="338554"/>
          </a:xfrm>
          <a:prstGeom prst="rect">
            <a:avLst/>
          </a:prstGeom>
        </p:spPr>
        <p:txBody>
          <a:bodyPr wrap="none">
            <a:spAutoFit/>
          </a:bodyPr>
          <a:lstStyle/>
          <a:p>
            <a:r>
              <a:rPr lang="en-GB" sz="1600" b="1" dirty="0">
                <a:solidFill>
                  <a:schemeClr val="bg1"/>
                </a:solidFill>
              </a:rPr>
              <a:t>rd-alliance.org/about-</a:t>
            </a:r>
            <a:r>
              <a:rPr lang="en-GB" sz="1600" b="1" dirty="0" err="1">
                <a:solidFill>
                  <a:schemeClr val="bg1"/>
                </a:solidFill>
              </a:rPr>
              <a:t>rda</a:t>
            </a:r>
            <a:endParaRPr lang="en-GB" sz="1600" b="1" dirty="0">
              <a:solidFill>
                <a:schemeClr val="bg1"/>
              </a:solidFill>
            </a:endParaRPr>
          </a:p>
        </p:txBody>
      </p:sp>
      <p:sp>
        <p:nvSpPr>
          <p:cNvPr id="10"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1"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45" y="2386940"/>
            <a:ext cx="4575015" cy="394374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860" y="387084"/>
            <a:ext cx="4554139" cy="5943600"/>
          </a:xfrm>
          <a:prstGeom prst="rect">
            <a:avLst/>
          </a:prstGeom>
        </p:spPr>
      </p:pic>
    </p:spTree>
    <p:extLst>
      <p:ext uri="{BB962C8B-B14F-4D97-AF65-F5344CB8AC3E}">
        <p14:creationId xmlns:p14="http://schemas.microsoft.com/office/powerpoint/2010/main" val="1733974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GB" sz="4400" dirty="0"/>
              <a:t>Why Join RDA as an Organisational Member?</a:t>
            </a:r>
          </a:p>
        </p:txBody>
      </p:sp>
      <p:sp>
        <p:nvSpPr>
          <p:cNvPr id="7" name="Content Placeholder 6"/>
          <p:cNvSpPr>
            <a:spLocks noGrp="1"/>
          </p:cNvSpPr>
          <p:nvPr>
            <p:ph sz="half" idx="2"/>
          </p:nvPr>
        </p:nvSpPr>
        <p:spPr>
          <a:xfrm>
            <a:off x="905933" y="1801548"/>
            <a:ext cx="7460827" cy="4348236"/>
          </a:xfrm>
        </p:spPr>
        <p:txBody>
          <a:bodyPr>
            <a:normAutofit/>
          </a:bodyPr>
          <a:lstStyle/>
          <a:p>
            <a:r>
              <a:rPr lang="en-US" sz="2800" b="1" dirty="0" err="1"/>
              <a:t>Organisational</a:t>
            </a:r>
            <a:r>
              <a:rPr lang="en-US" sz="2800" b="1" dirty="0"/>
              <a:t> Member Benefits</a:t>
            </a:r>
            <a:endParaRPr lang="en-US" sz="1000" b="1" dirty="0"/>
          </a:p>
          <a:p>
            <a:endParaRPr lang="en-US" sz="1000" b="1" dirty="0"/>
          </a:p>
          <a:p>
            <a:pPr lvl="2">
              <a:tabLst>
                <a:tab pos="297656" algn="l"/>
              </a:tabLst>
            </a:pPr>
            <a:r>
              <a:rPr lang="en-US" sz="1800" i="1" dirty="0"/>
              <a:t>Provide an </a:t>
            </a:r>
            <a:r>
              <a:rPr lang="en-US" sz="1800" b="1" i="1" dirty="0" err="1">
                <a:solidFill>
                  <a:srgbClr val="BF7A1F"/>
                </a:solidFill>
              </a:rPr>
              <a:t>organisational</a:t>
            </a:r>
            <a:r>
              <a:rPr lang="en-US" sz="1800" b="1" i="1" dirty="0">
                <a:solidFill>
                  <a:srgbClr val="BF7A1F"/>
                </a:solidFill>
              </a:rPr>
              <a:t> perspective </a:t>
            </a:r>
            <a:r>
              <a:rPr lang="en-US" sz="1800" i="1" dirty="0"/>
              <a:t>on the work of RDA and ability to </a:t>
            </a:r>
            <a:r>
              <a:rPr lang="en-US" sz="1800" b="1" i="1" dirty="0">
                <a:solidFill>
                  <a:srgbClr val="BF7A1F"/>
                </a:solidFill>
              </a:rPr>
              <a:t>influence RDA’s direction </a:t>
            </a:r>
          </a:p>
          <a:p>
            <a:pPr lvl="2">
              <a:tabLst>
                <a:tab pos="297656" algn="l"/>
              </a:tabLst>
            </a:pPr>
            <a:r>
              <a:rPr lang="en-US" sz="1800" i="1" dirty="0"/>
              <a:t>Assist in </a:t>
            </a:r>
            <a:r>
              <a:rPr lang="en-US" sz="1800" b="1" i="1" dirty="0">
                <a:solidFill>
                  <a:srgbClr val="BF7A1F"/>
                </a:solidFill>
              </a:rPr>
              <a:t>implementation &amp; adoption </a:t>
            </a:r>
            <a:r>
              <a:rPr lang="en-US" sz="1800" i="1" dirty="0"/>
              <a:t>of RDA Recommendations &amp; Outputs</a:t>
            </a:r>
          </a:p>
          <a:p>
            <a:pPr lvl="2">
              <a:tabLst>
                <a:tab pos="297656" algn="l"/>
              </a:tabLst>
            </a:pPr>
            <a:r>
              <a:rPr lang="en-US" sz="1800" i="1" dirty="0"/>
              <a:t>Receive regular </a:t>
            </a:r>
            <a:r>
              <a:rPr lang="en-US" sz="1800" b="1" i="1" dirty="0">
                <a:solidFill>
                  <a:srgbClr val="BF7A1F"/>
                </a:solidFill>
              </a:rPr>
              <a:t>updates</a:t>
            </a:r>
            <a:r>
              <a:rPr lang="en-US" sz="1800" i="1" dirty="0">
                <a:solidFill>
                  <a:srgbClr val="BF7A1F"/>
                </a:solidFill>
              </a:rPr>
              <a:t> </a:t>
            </a:r>
            <a:r>
              <a:rPr lang="en-US" sz="1800" i="1" dirty="0"/>
              <a:t>on the work of the RDA</a:t>
            </a:r>
          </a:p>
          <a:p>
            <a:pPr lvl="2">
              <a:tabLst>
                <a:tab pos="297656" algn="l"/>
              </a:tabLst>
            </a:pPr>
            <a:r>
              <a:rPr lang="en-US" sz="1800" i="1" dirty="0"/>
              <a:t>Participate in all RDA </a:t>
            </a:r>
            <a:r>
              <a:rPr lang="en-US" sz="1800" b="1" i="1" dirty="0">
                <a:solidFill>
                  <a:srgbClr val="BF7A1F"/>
                </a:solidFill>
              </a:rPr>
              <a:t>Organisational Assembly meetings </a:t>
            </a:r>
            <a:r>
              <a:rPr lang="en-US" sz="1800" i="1" dirty="0"/>
              <a:t>and influence </a:t>
            </a:r>
            <a:r>
              <a:rPr lang="en-US" sz="1800" i="1" dirty="0">
                <a:solidFill>
                  <a:schemeClr val="tx1"/>
                </a:solidFill>
              </a:rPr>
              <a:t>proposed policies </a:t>
            </a:r>
          </a:p>
          <a:p>
            <a:pPr lvl="2">
              <a:tabLst>
                <a:tab pos="297656" algn="l"/>
              </a:tabLst>
            </a:pPr>
            <a:r>
              <a:rPr lang="en-US" sz="1800" i="1" dirty="0">
                <a:solidFill>
                  <a:schemeClr val="tx1"/>
                </a:solidFill>
              </a:rPr>
              <a:t>Vote </a:t>
            </a:r>
            <a:r>
              <a:rPr lang="en-US" sz="1800" i="1" dirty="0"/>
              <a:t>for members of the </a:t>
            </a:r>
            <a:r>
              <a:rPr lang="en-US" sz="1800" b="1" i="1" dirty="0">
                <a:solidFill>
                  <a:srgbClr val="BF7A1F"/>
                </a:solidFill>
              </a:rPr>
              <a:t>Organisational Advisory Board</a:t>
            </a:r>
          </a:p>
          <a:p>
            <a:pPr lvl="2">
              <a:tabLst>
                <a:tab pos="297656" algn="l"/>
              </a:tabLst>
            </a:pPr>
            <a:r>
              <a:rPr lang="en-US" sz="1800" i="1" dirty="0"/>
              <a:t>Provide </a:t>
            </a:r>
            <a:r>
              <a:rPr lang="en-US" sz="1800" b="1" i="1" dirty="0">
                <a:solidFill>
                  <a:srgbClr val="BF7A1F"/>
                </a:solidFill>
              </a:rPr>
              <a:t>advice to RDA Council </a:t>
            </a:r>
            <a:r>
              <a:rPr lang="en-US" sz="1800" i="1" dirty="0"/>
              <a:t>through the Organisational Advisory Board</a:t>
            </a:r>
          </a:p>
          <a:p>
            <a:pPr lvl="2">
              <a:tabLst>
                <a:tab pos="297656" algn="l"/>
              </a:tabLst>
            </a:pPr>
            <a:r>
              <a:rPr lang="en-US" sz="1800" i="1" dirty="0"/>
              <a:t>Be </a:t>
            </a:r>
            <a:r>
              <a:rPr lang="en-US" sz="1800" i="1" dirty="0" err="1"/>
              <a:t>recognised</a:t>
            </a:r>
            <a:r>
              <a:rPr lang="en-US" sz="1800" i="1" dirty="0"/>
              <a:t> on the RDA Website and at RDA Meetings</a:t>
            </a:r>
            <a:endParaRPr lang="en-US" sz="1800" b="1" i="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sp>
        <p:nvSpPr>
          <p:cNvPr id="10" name="Rectangle 5"/>
          <p:cNvSpPr/>
          <p:nvPr/>
        </p:nvSpPr>
        <p:spPr>
          <a:xfrm>
            <a:off x="261058" y="6430876"/>
            <a:ext cx="4386714" cy="307777"/>
          </a:xfrm>
          <a:prstGeom prst="rect">
            <a:avLst/>
          </a:prstGeom>
        </p:spPr>
        <p:txBody>
          <a:bodyPr wrap="none">
            <a:spAutoFit/>
          </a:bodyPr>
          <a:lstStyle/>
          <a:p>
            <a:r>
              <a:rPr lang="en-GB" sz="1400" b="1" dirty="0">
                <a:solidFill>
                  <a:schemeClr val="bg1"/>
                </a:solidFill>
              </a:rPr>
              <a:t>rd-alliance.org/get-involved/organisational-membership</a:t>
            </a:r>
            <a:endParaRPr lang="en-GB" sz="1600" b="1" dirty="0">
              <a:solidFill>
                <a:schemeClr val="bg1"/>
              </a:solidFill>
            </a:endParaRPr>
          </a:p>
        </p:txBody>
      </p:sp>
      <p:sp>
        <p:nvSpPr>
          <p:cNvPr id="13" name="TextBox 12"/>
          <p:cNvSpPr txBox="1"/>
          <p:nvPr/>
        </p:nvSpPr>
        <p:spPr>
          <a:xfrm>
            <a:off x="4341812" y="5780452"/>
            <a:ext cx="4024948" cy="369332"/>
          </a:xfrm>
          <a:prstGeom prst="rect">
            <a:avLst/>
          </a:prstGeom>
          <a:solidFill>
            <a:schemeClr val="accent1">
              <a:lumMod val="60000"/>
              <a:lumOff val="40000"/>
            </a:schemeClr>
          </a:solidFill>
        </p:spPr>
        <p:txBody>
          <a:bodyPr wrap="none" rtlCol="0">
            <a:spAutoFit/>
          </a:bodyPr>
          <a:lstStyle/>
          <a:p>
            <a:r>
              <a:rPr lang="it-IT" b="1" dirty="0"/>
              <a:t>43 Organisational &amp; 8 Affiliate Members</a:t>
            </a:r>
          </a:p>
        </p:txBody>
      </p:sp>
      <p:sp>
        <p:nvSpPr>
          <p:cNvPr id="14" name="Segnaposto piè di pagina 6"/>
          <p:cNvSpPr>
            <a:spLocks noGrp="1"/>
          </p:cNvSpPr>
          <p:nvPr>
            <p:ph type="ftr" sz="quarter" idx="11"/>
          </p:nvPr>
        </p:nvSpPr>
        <p:spPr>
          <a:xfrm>
            <a:off x="5554636" y="6322423"/>
            <a:ext cx="3644525" cy="535577"/>
          </a:xfrm>
        </p:spPr>
        <p:txBody>
          <a:bodyPr/>
          <a:lstStyle/>
          <a:p>
            <a:pPr algn="l"/>
            <a:r>
              <a:rPr lang="en-GB" sz="1200" b="1" dirty="0">
                <a:solidFill>
                  <a:schemeClr val="bg1"/>
                </a:solidFill>
              </a:rPr>
              <a:t>www.rd-alliance.org</a:t>
            </a:r>
          </a:p>
          <a:p>
            <a:pPr algn="l"/>
            <a:r>
              <a:rPr lang="en-GB" sz="1200" b="1" dirty="0">
                <a:solidFill>
                  <a:schemeClr val="bg1"/>
                </a:solidFill>
              </a:rPr>
              <a:t>@resdatall</a:t>
            </a:r>
          </a:p>
        </p:txBody>
      </p:sp>
      <p:pic>
        <p:nvPicPr>
          <p:cNvPr id="15" name="Picture 2" descr="Creative Commons Li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Tree>
    <p:extLst>
      <p:ext uri="{BB962C8B-B14F-4D97-AF65-F5344CB8AC3E}">
        <p14:creationId xmlns:p14="http://schemas.microsoft.com/office/powerpoint/2010/main" val="884938551"/>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DA PPT 2016" id="{6E5536A5-2DCB-46AE-B2F3-3D6F3E31C182}" vid="{8E9201AE-5AE7-4B69-B228-9E8169C8CFB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9141</TotalTime>
  <Words>3218</Words>
  <Application>Microsoft Office PowerPoint</Application>
  <PresentationFormat>On-screen Show (4:3)</PresentationFormat>
  <Paragraphs>426</Paragraphs>
  <Slides>29</Slides>
  <Notes>17</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ＭＳ Ｐゴシック</vt:lpstr>
      <vt:lpstr>Arial</vt:lpstr>
      <vt:lpstr>Calibri</vt:lpstr>
      <vt:lpstr>Calibri Light</vt:lpstr>
      <vt:lpstr>Calibri Light</vt:lpstr>
      <vt:lpstr>Gisha</vt:lpstr>
      <vt:lpstr>Helvetica Neue</vt:lpstr>
      <vt:lpstr>Helvetica Neue Light</vt:lpstr>
      <vt:lpstr>Wingdings</vt:lpstr>
      <vt:lpstr>Wingdings 2</vt:lpstr>
      <vt:lpstr>Retrospect</vt:lpstr>
      <vt:lpstr>Tema di Office</vt:lpstr>
      <vt:lpstr>  Research Data Alliance  in a nutshell www.rd-alliance.org/about-rda </vt:lpstr>
      <vt:lpstr>PowerPoint Presentation</vt:lpstr>
      <vt:lpstr>What is RDA?</vt:lpstr>
      <vt:lpstr>What does RDA do?</vt:lpstr>
      <vt:lpstr>Who Can Join RDA?</vt:lpstr>
      <vt:lpstr>Why Join RDA as an Individual Member?</vt:lpstr>
      <vt:lpstr>RDA worldwide growth</vt:lpstr>
      <vt:lpstr>Who is RDA?</vt:lpstr>
      <vt:lpstr>Why Join RDA as an Organisational Member?</vt:lpstr>
      <vt:lpstr>Organisational &amp; Affiliate Members</vt:lpstr>
      <vt:lpstr>PowerPoint Presentation</vt:lpstr>
      <vt:lpstr>PowerPoint Presentation</vt:lpstr>
      <vt:lpstr>PowerPoint Presentation</vt:lpstr>
      <vt:lpstr>RDA Recommendations &amp; Outputs</vt:lpstr>
      <vt:lpstr>RDA Recommendations that make data work</vt:lpstr>
      <vt:lpstr>RDA Recommendations &amp; Outputs</vt:lpstr>
      <vt:lpstr>Recommendation Example:  Data Type Model &amp; Registry</vt:lpstr>
      <vt:lpstr>RDA Recommendations &amp; Outputs</vt:lpstr>
      <vt:lpstr>RDA Recommendations &amp; Outputs</vt:lpstr>
      <vt:lpstr>RDA Recommendations &amp; Outputs</vt:lpstr>
      <vt:lpstr>Adoption &amp; Implementation  “Solving the problem must include adopters in the process, to ensure  that real problems are addressed. Open problem solving is the key.” </vt:lpstr>
      <vt:lpstr>Call for Supporting and Other RDA Outputs</vt:lpstr>
      <vt:lpstr>What are Plenary Meetings?</vt:lpstr>
      <vt:lpstr>RDA Plenary Meetings: benefits of attending </vt:lpstr>
      <vt:lpstr>PowerPoint Presentation</vt:lpstr>
      <vt:lpstr>PowerPoint Presentation</vt:lpstr>
      <vt:lpstr>Wondering about future Plenaries?</vt:lpstr>
      <vt:lpstr>RDA News</vt:lpstr>
      <vt:lpstr>RDA in a Nutshell  www.rd-alliance.org/ @resdatall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RDA Europe &amp; National initiatives</dc:title>
  <dc:creator>Hilary Hanahoe</dc:creator>
  <cp:lastModifiedBy>Fotis Karayannis</cp:lastModifiedBy>
  <cp:revision>346</cp:revision>
  <cp:lastPrinted>2015-07-13T16:26:35Z</cp:lastPrinted>
  <dcterms:created xsi:type="dcterms:W3CDTF">2015-07-13T11:05:11Z</dcterms:created>
  <dcterms:modified xsi:type="dcterms:W3CDTF">2017-06-15T06:42:43Z</dcterms:modified>
</cp:coreProperties>
</file>